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7" r:id="rId1"/>
  </p:sldMasterIdLst>
  <p:notesMasterIdLst>
    <p:notesMasterId r:id="rId24"/>
  </p:notesMasterIdLst>
  <p:handoutMasterIdLst>
    <p:handoutMasterId r:id="rId25"/>
  </p:handoutMasterIdLst>
  <p:sldIdLst>
    <p:sldId id="256" r:id="rId2"/>
    <p:sldId id="261" r:id="rId3"/>
    <p:sldId id="262" r:id="rId4"/>
    <p:sldId id="264" r:id="rId5"/>
    <p:sldId id="265" r:id="rId6"/>
    <p:sldId id="282" r:id="rId7"/>
    <p:sldId id="266" r:id="rId8"/>
    <p:sldId id="268" r:id="rId9"/>
    <p:sldId id="267" r:id="rId10"/>
    <p:sldId id="269" r:id="rId11"/>
    <p:sldId id="270" r:id="rId12"/>
    <p:sldId id="271" r:id="rId13"/>
    <p:sldId id="272" r:id="rId14"/>
    <p:sldId id="273" r:id="rId15"/>
    <p:sldId id="274" r:id="rId16"/>
    <p:sldId id="275" r:id="rId17"/>
    <p:sldId id="276" r:id="rId18"/>
    <p:sldId id="277" r:id="rId19"/>
    <p:sldId id="278" r:id="rId20"/>
    <p:sldId id="279" r:id="rId21"/>
    <p:sldId id="281" r:id="rId22"/>
    <p:sldId id="259" r:id="rId23"/>
  </p:sldIdLst>
  <p:sldSz cx="10058400" cy="7772400"/>
  <p:notesSz cx="7772400" cy="10058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 uri="{2D200454-40CA-4A62-9FC3-DE9A4176ACB9}">
      <p15:notesGuideLst xmlns:p15="http://schemas.microsoft.com/office/powerpoint/2012/main">
        <p15:guide id="1" orient="horz" pos="3168">
          <p15:clr>
            <a:srgbClr val="A4A3A4"/>
          </p15:clr>
        </p15:guide>
        <p15:guide id="2" pos="244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43F87"/>
    <a:srgbClr val="D8A31F"/>
    <a:srgbClr val="EEBB00"/>
    <a:srgbClr val="0E256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78" autoAdjust="0"/>
    <p:restoredTop sz="76951" autoAdjust="0"/>
  </p:normalViewPr>
  <p:slideViewPr>
    <p:cSldViewPr>
      <p:cViewPr varScale="1">
        <p:scale>
          <a:sx n="90" d="100"/>
          <a:sy n="90" d="100"/>
        </p:scale>
        <p:origin x="1950" y="90"/>
      </p:cViewPr>
      <p:guideLst>
        <p:guide orient="horz" pos="2880"/>
        <p:guide pos="2160"/>
      </p:guideLst>
    </p:cSldViewPr>
  </p:slideViewPr>
  <p:notesTextViewPr>
    <p:cViewPr>
      <p:scale>
        <a:sx n="100" d="100"/>
        <a:sy n="100" d="100"/>
      </p:scale>
      <p:origin x="0" y="0"/>
    </p:cViewPr>
  </p:notesTextViewPr>
  <p:notesViewPr>
    <p:cSldViewPr>
      <p:cViewPr varScale="1">
        <p:scale>
          <a:sx n="76" d="100"/>
          <a:sy n="76" d="100"/>
        </p:scale>
        <p:origin x="-3852" y="-108"/>
      </p:cViewPr>
      <p:guideLst>
        <p:guide orient="horz" pos="3168"/>
        <p:guide pos="244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368531" cy="50333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4402643" y="0"/>
            <a:ext cx="3368531" cy="503332"/>
          </a:xfrm>
          <a:prstGeom prst="rect">
            <a:avLst/>
          </a:prstGeom>
        </p:spPr>
        <p:txBody>
          <a:bodyPr vert="horz" lIns="91440" tIns="45720" rIns="91440" bIns="45720" rtlCol="0"/>
          <a:lstStyle>
            <a:lvl1pPr algn="r">
              <a:defRPr sz="1200"/>
            </a:lvl1pPr>
          </a:lstStyle>
          <a:p>
            <a:fld id="{A977FBC9-D722-4CCF-BE87-05562A341495}" type="datetimeFigureOut">
              <a:rPr lang="en-US" smtClean="0"/>
              <a:t>6/15/2016</a:t>
            </a:fld>
            <a:endParaRPr lang="en-US"/>
          </a:p>
        </p:txBody>
      </p:sp>
      <p:sp>
        <p:nvSpPr>
          <p:cNvPr id="4" name="Footer Placeholder 3"/>
          <p:cNvSpPr>
            <a:spLocks noGrp="1"/>
          </p:cNvSpPr>
          <p:nvPr>
            <p:ph type="ftr" sz="quarter" idx="2"/>
          </p:nvPr>
        </p:nvSpPr>
        <p:spPr>
          <a:xfrm>
            <a:off x="0" y="9555071"/>
            <a:ext cx="3368531" cy="50333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4402643" y="9555071"/>
            <a:ext cx="3368531" cy="503330"/>
          </a:xfrm>
          <a:prstGeom prst="rect">
            <a:avLst/>
          </a:prstGeom>
        </p:spPr>
        <p:txBody>
          <a:bodyPr vert="horz" lIns="91440" tIns="45720" rIns="91440" bIns="45720" rtlCol="0" anchor="b"/>
          <a:lstStyle>
            <a:lvl1pPr algn="r">
              <a:defRPr sz="1200"/>
            </a:lvl1pPr>
          </a:lstStyle>
          <a:p>
            <a:fld id="{BFA8434F-E8AC-4392-A0C2-05767F88D328}" type="slidenum">
              <a:rPr lang="en-US" smtClean="0"/>
              <a:t>‹#›</a:t>
            </a:fld>
            <a:endParaRPr lang="en-US"/>
          </a:p>
        </p:txBody>
      </p:sp>
    </p:spTree>
    <p:extLst>
      <p:ext uri="{BB962C8B-B14F-4D97-AF65-F5344CB8AC3E}">
        <p14:creationId xmlns:p14="http://schemas.microsoft.com/office/powerpoint/2010/main" val="266048076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1690688" y="1257300"/>
            <a:ext cx="4391025" cy="3394075"/>
          </a:xfrm>
          <a:prstGeom prst="rect">
            <a:avLst/>
          </a:prstGeom>
          <a:noFill/>
          <a:ln w="12700">
            <a:solidFill>
              <a:prstClr val="black"/>
            </a:solidFill>
          </a:ln>
        </p:spPr>
        <p:txBody>
          <a:bodyPr vert="horz" lIns="91440" tIns="45720" rIns="91440" bIns="45720" rtlCol="0" anchor="ctr"/>
          <a:lstStyle/>
          <a:p>
            <a:endParaRPr lang="en-US"/>
          </a:p>
        </p:txBody>
      </p:sp>
      <p:sp>
        <p:nvSpPr>
          <p:cNvPr id="3" name="Notes Placeholder 2"/>
          <p:cNvSpPr>
            <a:spLocks noGrp="1"/>
          </p:cNvSpPr>
          <p:nvPr>
            <p:ph type="body" sz="quarter" idx="3"/>
          </p:nvPr>
        </p:nvSpPr>
        <p:spPr>
          <a:xfrm>
            <a:off x="777731" y="4840194"/>
            <a:ext cx="6216939" cy="3960906"/>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5"/>
          </p:nvPr>
        </p:nvSpPr>
        <p:spPr>
          <a:xfrm>
            <a:off x="4402643" y="9555071"/>
            <a:ext cx="3368531" cy="503330"/>
          </a:xfrm>
          <a:prstGeom prst="rect">
            <a:avLst/>
          </a:prstGeom>
        </p:spPr>
        <p:txBody>
          <a:bodyPr vert="horz" lIns="91440" tIns="45720" rIns="91440" bIns="45720" rtlCol="0" anchor="b"/>
          <a:lstStyle>
            <a:lvl1pPr algn="r">
              <a:defRPr sz="1200"/>
            </a:lvl1pPr>
          </a:lstStyle>
          <a:p>
            <a:fld id="{82FE74C8-167E-4E62-BB91-BD967FD09CE9}" type="slidenum">
              <a:rPr lang="en-US" smtClean="0"/>
              <a:t>‹#›</a:t>
            </a:fld>
            <a:endParaRPr lang="en-US"/>
          </a:p>
        </p:txBody>
      </p:sp>
    </p:spTree>
    <p:extLst>
      <p:ext uri="{BB962C8B-B14F-4D97-AF65-F5344CB8AC3E}">
        <p14:creationId xmlns:p14="http://schemas.microsoft.com/office/powerpoint/2010/main" val="15038267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8913964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a:spcBef>
                <a:spcPct val="0"/>
              </a:spcBef>
              <a:spcAft>
                <a:spcPts val="600"/>
              </a:spcAft>
            </a:pPr>
            <a:r>
              <a:rPr lang="en-US" altLang="en-US" i="1" dirty="0" smtClean="0">
                <a:latin typeface="Arial" panose="020B0604020202020204" pitchFamily="34" charset="0"/>
              </a:rPr>
              <a:t>Facilitator says: </a:t>
            </a:r>
            <a:r>
              <a:rPr lang="en-US" altLang="en-US" dirty="0" smtClean="0">
                <a:latin typeface="Arial" panose="020B0604020202020204" pitchFamily="34" charset="0"/>
              </a:rPr>
              <a:t>Obtain sample household lists and/or maps for each area in which a team will be working. </a:t>
            </a:r>
          </a:p>
          <a:p>
            <a:pPr>
              <a:spcBef>
                <a:spcPct val="0"/>
              </a:spcBef>
              <a:spcAft>
                <a:spcPts val="600"/>
              </a:spcAft>
            </a:pPr>
            <a:r>
              <a:rPr lang="en-US" altLang="en-US" dirty="0" smtClean="0">
                <a:latin typeface="Arial" panose="020B0604020202020204" pitchFamily="34" charset="0"/>
              </a:rPr>
              <a:t>Become familiar with the area where the team will be working and determine the best arrangements for travel and accommodations. </a:t>
            </a:r>
          </a:p>
          <a:p>
            <a:pPr>
              <a:spcBef>
                <a:spcPct val="0"/>
              </a:spcBef>
              <a:spcAft>
                <a:spcPts val="600"/>
              </a:spcAft>
            </a:pPr>
            <a:r>
              <a:rPr lang="en-US" altLang="en-US" dirty="0" smtClean="0">
                <a:latin typeface="Arial" panose="020B0604020202020204" pitchFamily="34" charset="0"/>
              </a:rPr>
              <a:t>Check with your supervisor to make sure that the local authorities have been informed about the study and know when you will visit their area. Make sure you have the names of the relevant authorities. </a:t>
            </a:r>
          </a:p>
          <a:p>
            <a:pPr>
              <a:spcBef>
                <a:spcPct val="0"/>
              </a:spcBef>
              <a:spcAft>
                <a:spcPts val="600"/>
              </a:spcAft>
            </a:pPr>
            <a:r>
              <a:rPr lang="en-US" altLang="en-US" dirty="0" smtClean="0">
                <a:latin typeface="Arial" panose="020B0604020202020204" pitchFamily="34" charset="0"/>
              </a:rPr>
              <a:t>Obtain all monetary advances, supplies, and equipment necessary for the team to complete its assigned interviews. Careful preparation by the supervisor is important for facilitating the work of the team in the field, for maintaining interviewer morale, and for ensuring contact with the central office throughout the fieldwork. </a:t>
            </a:r>
          </a:p>
          <a:p>
            <a:endParaRPr lang="en-US" altLang="en-US" dirty="0" smtClean="0">
              <a:latin typeface="Arial" panose="020B0604020202020204" pitchFamily="34" charset="0"/>
            </a:endParaRP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4288319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a:spcBef>
                <a:spcPct val="0"/>
              </a:spcBef>
              <a:spcAft>
                <a:spcPts val="600"/>
              </a:spcAft>
            </a:pPr>
            <a:r>
              <a:rPr lang="en-US" altLang="en-US" i="1" dirty="0" smtClean="0">
                <a:latin typeface="Arial" panose="020B0604020202020204" pitchFamily="34" charset="0"/>
              </a:rPr>
              <a:t>Facilitator says: </a:t>
            </a:r>
            <a:r>
              <a:rPr lang="en-US" altLang="en-US" dirty="0" smtClean="0">
                <a:latin typeface="Arial" panose="020B0604020202020204" pitchFamily="34" charset="0"/>
              </a:rPr>
              <a:t>Assign work to interviewers, ensuring that there is an equitable distribution of the workload.</a:t>
            </a:r>
          </a:p>
          <a:p>
            <a:pPr>
              <a:spcBef>
                <a:spcPct val="0"/>
              </a:spcBef>
              <a:spcAft>
                <a:spcPts val="600"/>
              </a:spcAft>
            </a:pPr>
            <a:r>
              <a:rPr lang="en-US" altLang="en-US" dirty="0" smtClean="0">
                <a:latin typeface="Arial" panose="020B0604020202020204" pitchFamily="34" charset="0"/>
              </a:rPr>
              <a:t>Ensure that the team has enough blank questionnaires and control sheets. </a:t>
            </a:r>
          </a:p>
          <a:p>
            <a:pPr>
              <a:spcBef>
                <a:spcPct val="0"/>
              </a:spcBef>
              <a:spcAft>
                <a:spcPts val="600"/>
              </a:spcAft>
            </a:pPr>
            <a:r>
              <a:rPr lang="en-US" altLang="en-US" dirty="0" smtClean="0">
                <a:latin typeface="Arial" panose="020B0604020202020204" pitchFamily="34" charset="0"/>
              </a:rPr>
              <a:t>Maintain fieldwork control sheets and make sure that assignments are carried out. </a:t>
            </a:r>
          </a:p>
          <a:p>
            <a:pPr>
              <a:spcBef>
                <a:spcPct val="0"/>
              </a:spcBef>
              <a:spcAft>
                <a:spcPts val="600"/>
              </a:spcAft>
            </a:pPr>
            <a:r>
              <a:rPr lang="en-US" altLang="en-US" dirty="0" smtClean="0">
                <a:latin typeface="Arial" panose="020B0604020202020204" pitchFamily="34" charset="0"/>
              </a:rPr>
              <a:t>Regularly send completed questionnaires and progress reports to the central office and keep headquarters informed of the team location. </a:t>
            </a:r>
          </a:p>
          <a:p>
            <a:pPr>
              <a:spcBef>
                <a:spcPct val="0"/>
              </a:spcBef>
              <a:spcAft>
                <a:spcPts val="600"/>
              </a:spcAft>
            </a:pPr>
            <a:r>
              <a:rPr lang="en-US" altLang="en-US" dirty="0" smtClean="0">
                <a:latin typeface="Arial" panose="020B0604020202020204" pitchFamily="34" charset="0"/>
              </a:rPr>
              <a:t>Communicate any problems to the central office. </a:t>
            </a:r>
          </a:p>
          <a:p>
            <a:pPr>
              <a:spcBef>
                <a:spcPct val="0"/>
              </a:spcBef>
              <a:spcAft>
                <a:spcPts val="600"/>
              </a:spcAft>
            </a:pPr>
            <a:r>
              <a:rPr lang="en-US" altLang="en-US" dirty="0" smtClean="0">
                <a:latin typeface="Arial" panose="020B0604020202020204" pitchFamily="34" charset="0"/>
              </a:rPr>
              <a:t>Take charge of the team vehicle, ensuring that it is kept in good repair and that it is used only for project work. </a:t>
            </a:r>
          </a:p>
          <a:p>
            <a:pPr>
              <a:spcBef>
                <a:spcPct val="0"/>
              </a:spcBef>
              <a:spcAft>
                <a:spcPts val="600"/>
              </a:spcAft>
            </a:pPr>
            <a:r>
              <a:rPr lang="en-US" altLang="en-US" dirty="0" smtClean="0">
                <a:latin typeface="Arial" panose="020B0604020202020204" pitchFamily="34" charset="0"/>
              </a:rPr>
              <a:t>Arrange for lodging and food for the team. </a:t>
            </a:r>
          </a:p>
          <a:p>
            <a:pPr>
              <a:spcBef>
                <a:spcPct val="0"/>
              </a:spcBef>
              <a:spcAft>
                <a:spcPts val="600"/>
              </a:spcAft>
            </a:pPr>
            <a:r>
              <a:rPr lang="en-US" altLang="en-US" dirty="0" smtClean="0">
                <a:latin typeface="Arial" panose="020B0604020202020204" pitchFamily="34" charset="0"/>
              </a:rPr>
              <a:t>Make an effort to develop a positive team spirit. </a:t>
            </a:r>
          </a:p>
          <a:p>
            <a:endParaRPr lang="en-US" altLang="en-US" dirty="0" smtClean="0">
              <a:latin typeface="Arial" panose="020B0604020202020204" pitchFamily="34" charset="0"/>
            </a:endParaRP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0330008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altLang="en-US" i="1" dirty="0" smtClean="0">
                <a:latin typeface="Arial" panose="020B0604020202020204" pitchFamily="34" charset="0"/>
              </a:rPr>
              <a:t>Facilitator does: </a:t>
            </a:r>
            <a:r>
              <a:rPr lang="en-US" altLang="en-US" dirty="0" smtClean="0">
                <a:latin typeface="Arial" panose="020B0604020202020204" pitchFamily="34" charset="0"/>
              </a:rPr>
              <a:t>Review with participants this example of a quality control checklist for use by the supervisors of data collectors.</a:t>
            </a: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6190058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altLang="en-US" i="1" dirty="0" smtClean="0">
                <a:latin typeface="Arial" panose="020B0604020202020204" pitchFamily="34" charset="0"/>
              </a:rPr>
              <a:t>Facilitator says: </a:t>
            </a:r>
            <a:r>
              <a:rPr lang="en-US" altLang="en-US" dirty="0" smtClean="0">
                <a:latin typeface="Arial" panose="020B0604020202020204" pitchFamily="34" charset="0"/>
              </a:rPr>
              <a:t>[Read the slide.]</a:t>
            </a: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5422298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altLang="en-US" i="1" dirty="0" smtClean="0">
                <a:latin typeface="Arial" panose="020B0604020202020204" pitchFamily="34" charset="0"/>
              </a:rPr>
              <a:t>Facilitator does: </a:t>
            </a:r>
            <a:r>
              <a:rPr lang="en-US" altLang="en-US" dirty="0" smtClean="0">
                <a:latin typeface="Arial" panose="020B0604020202020204" pitchFamily="34" charset="0"/>
              </a:rPr>
              <a:t>Review any additional content from your study’s supervisor’s manual on the supervisor’s job. Use this slide to add points from the manual not already covered here.</a:t>
            </a: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41165773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altLang="en-US" i="1" dirty="0" smtClean="0">
                <a:latin typeface="Arial" panose="020B0604020202020204" pitchFamily="34" charset="0"/>
              </a:rPr>
              <a:t>Facilitator</a:t>
            </a:r>
            <a:r>
              <a:rPr lang="en-US" altLang="en-US" i="1" baseline="0" dirty="0" smtClean="0">
                <a:latin typeface="Arial" panose="020B0604020202020204" pitchFamily="34" charset="0"/>
              </a:rPr>
              <a:t> does: </a:t>
            </a:r>
            <a:r>
              <a:rPr lang="en-US" altLang="en-US" i="0" baseline="0" dirty="0" smtClean="0">
                <a:latin typeface="Arial" panose="020B0604020202020204" pitchFamily="34" charset="0"/>
              </a:rPr>
              <a:t>Allocate</a:t>
            </a:r>
            <a:r>
              <a:rPr lang="en-US" altLang="en-US" i="1" baseline="0" dirty="0" smtClean="0">
                <a:latin typeface="Arial" panose="020B0604020202020204" pitchFamily="34" charset="0"/>
              </a:rPr>
              <a:t> </a:t>
            </a:r>
            <a:r>
              <a:rPr lang="en-US" altLang="en-US" i="0" baseline="0" dirty="0" smtClean="0">
                <a:latin typeface="Arial" panose="020B0604020202020204" pitchFamily="34" charset="0"/>
              </a:rPr>
              <a:t>60 minutes for this session. </a:t>
            </a:r>
            <a:endParaRPr lang="en-US" altLang="en-US" i="1" baseline="0" dirty="0" smtClean="0">
              <a:latin typeface="Arial" panose="020B0604020202020204" pitchFamily="34" charset="0"/>
            </a:endParaRPr>
          </a:p>
          <a:p>
            <a:r>
              <a:rPr lang="en-US" altLang="en-US" i="1" dirty="0" smtClean="0">
                <a:latin typeface="Arial" panose="020B0604020202020204" pitchFamily="34" charset="0"/>
              </a:rPr>
              <a:t>Facilitator says: </a:t>
            </a:r>
            <a:r>
              <a:rPr lang="en-US" altLang="en-US" dirty="0" smtClean="0">
                <a:latin typeface="Arial" panose="020B0604020202020204" pitchFamily="34" charset="0"/>
              </a:rPr>
              <a:t>As you go through the questionnaires, if a response is missing or the response is inconsistent with other information in the questionnaire and you cannot determine the correct response, put a question mark (?) next to the item </a:t>
            </a:r>
            <a:r>
              <a:rPr lang="en-US" altLang="en-US" b="1" dirty="0" smtClean="0">
                <a:latin typeface="Arial" panose="020B0604020202020204" pitchFamily="34" charset="0"/>
              </a:rPr>
              <a:t>with a red pen. </a:t>
            </a:r>
          </a:p>
          <a:p>
            <a:endParaRPr lang="en-US" altLang="en-US" dirty="0" smtClean="0">
              <a:latin typeface="Arial" panose="020B0604020202020204" pitchFamily="34" charset="0"/>
            </a:endParaRPr>
          </a:p>
          <a:p>
            <a:r>
              <a:rPr lang="en-US" altLang="en-US" dirty="0" smtClean="0">
                <a:latin typeface="Arial" panose="020B0604020202020204" pitchFamily="34" charset="0"/>
              </a:rPr>
              <a:t>Write the page number or the question number on the front or back of the questionnaire; this way, you can quickly remember the problems you found later.</a:t>
            </a:r>
          </a:p>
          <a:p>
            <a:r>
              <a:rPr lang="en-US" altLang="en-US" dirty="0" smtClean="0">
                <a:latin typeface="Arial" panose="020B0604020202020204" pitchFamily="34" charset="0"/>
              </a:rPr>
              <a:t> </a:t>
            </a:r>
          </a:p>
          <a:p>
            <a:r>
              <a:rPr lang="en-US" altLang="en-US" dirty="0" smtClean="0">
                <a:latin typeface="Arial" panose="020B0604020202020204" pitchFamily="34" charset="0"/>
              </a:rPr>
              <a:t>When you have finished editing the questionnaires, discuss your observations with each interviewer, individually. Discuss with the whole team any errors that the interviewers seem to be making frequently. </a:t>
            </a:r>
          </a:p>
          <a:p>
            <a:endParaRPr lang="en-US" altLang="en-US" dirty="0" smtClean="0">
              <a:latin typeface="Arial" panose="020B0604020202020204" pitchFamily="34" charset="0"/>
            </a:endParaRP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1030555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altLang="en-US" i="1" dirty="0" smtClean="0">
                <a:latin typeface="Arial" panose="020B0604020202020204" pitchFamily="34" charset="0"/>
              </a:rPr>
              <a:t>Facilitator says: </a:t>
            </a:r>
            <a:r>
              <a:rPr lang="en-US" altLang="en-US" dirty="0" smtClean="0">
                <a:latin typeface="Arial" panose="020B0604020202020204" pitchFamily="34" charset="0"/>
              </a:rPr>
              <a:t>These are key fields for supervisors to check when editing completed questionnaires.</a:t>
            </a: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5374277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altLang="en-US" i="1" dirty="0" smtClean="0">
                <a:latin typeface="Arial" panose="020B0604020202020204" pitchFamily="34" charset="0"/>
              </a:rPr>
              <a:t>Facilitator says: </a:t>
            </a:r>
            <a:r>
              <a:rPr lang="en-US" altLang="en-US" dirty="0" smtClean="0">
                <a:latin typeface="Arial" panose="020B0604020202020204" pitchFamily="34" charset="0"/>
              </a:rPr>
              <a:t>[Read the slide.]</a:t>
            </a: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9277435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altLang="en-US" i="1" dirty="0" smtClean="0">
                <a:latin typeface="Arial" panose="020B0604020202020204" pitchFamily="34" charset="0"/>
              </a:rPr>
              <a:t>Facilitator says: </a:t>
            </a:r>
            <a:r>
              <a:rPr lang="en-US" altLang="en-US" dirty="0" smtClean="0">
                <a:latin typeface="Arial" panose="020B0604020202020204" pitchFamily="34" charset="0"/>
              </a:rPr>
              <a:t>[Read the slide.]</a:t>
            </a: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9179779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altLang="en-US" i="1" dirty="0" smtClean="0">
                <a:latin typeface="Arial" panose="020B0604020202020204" pitchFamily="34" charset="0"/>
              </a:rPr>
              <a:t>Facilitator says: </a:t>
            </a:r>
            <a:r>
              <a:rPr lang="en-US" altLang="en-US" dirty="0" smtClean="0">
                <a:latin typeface="Arial" panose="020B0604020202020204" pitchFamily="34" charset="0"/>
              </a:rPr>
              <a:t>[Read the slide.]</a:t>
            </a: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5696996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4324856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altLang="en-US" i="1" dirty="0" smtClean="0">
                <a:latin typeface="Arial" panose="020B0604020202020204" pitchFamily="34" charset="0"/>
              </a:rPr>
              <a:t>Facilitator says: </a:t>
            </a:r>
            <a:r>
              <a:rPr lang="en-US" altLang="en-US" dirty="0" smtClean="0">
                <a:latin typeface="Arial" panose="020B0604020202020204" pitchFamily="34" charset="0"/>
              </a:rPr>
              <a:t>[Read the slide.]</a:t>
            </a:r>
          </a:p>
          <a:p>
            <a:endParaRPr lang="en-US" altLang="en-US" i="1" dirty="0" smtClean="0">
              <a:latin typeface="Arial" panose="020B0604020202020204" pitchFamily="34" charset="0"/>
            </a:endParaRPr>
          </a:p>
          <a:p>
            <a:r>
              <a:rPr lang="en-US" altLang="en-US" i="1" dirty="0" smtClean="0">
                <a:latin typeface="Arial" panose="020B0604020202020204" pitchFamily="34" charset="0"/>
              </a:rPr>
              <a:t>Facilitator does: </a:t>
            </a:r>
            <a:r>
              <a:rPr lang="en-US" altLang="en-US" dirty="0" smtClean="0">
                <a:latin typeface="Arial" panose="020B0604020202020204" pitchFamily="34" charset="0"/>
              </a:rPr>
              <a:t>Have participants look at the errors they found on questionnaires at the beginning of the session. Have they gained clarity on finding errors and editing? Answer any remaining questions that participants may have.</a:t>
            </a: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9995761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altLang="en-US" i="1" dirty="0" smtClean="0">
                <a:latin typeface="Arial" panose="020B0604020202020204" pitchFamily="34" charset="0"/>
              </a:rPr>
              <a:t>Facilitator does: </a:t>
            </a:r>
            <a:r>
              <a:rPr lang="en-US" altLang="en-US" dirty="0" smtClean="0">
                <a:latin typeface="Arial" panose="020B0604020202020204" pitchFamily="34" charset="0"/>
              </a:rPr>
              <a:t>Plan to spend 30 minutes on this wrap-up.</a:t>
            </a:r>
            <a:endParaRPr lang="en-US" altLang="en-US" i="1" dirty="0" smtClean="0">
              <a:latin typeface="Arial" panose="020B0604020202020204" pitchFamily="34" charset="0"/>
            </a:endParaRPr>
          </a:p>
          <a:p>
            <a:endParaRPr lang="en-US" altLang="en-US" i="1" dirty="0">
              <a:latin typeface="Arial" panose="020B0604020202020204" pitchFamily="34" charset="0"/>
            </a:endParaRPr>
          </a:p>
          <a:p>
            <a:r>
              <a:rPr lang="en-US" altLang="en-US" dirty="0" smtClean="0">
                <a:latin typeface="Arial" panose="020B0604020202020204" pitchFamily="34" charset="0"/>
              </a:rPr>
              <a:t>Explain that, like child protection, noticing sexual harassment sometimes requires focus and an eye for detail. Working on a professional team, each member always needs to take the well-being others on the team seriously and stay attuned to how they treat and respect one another. If they see signs of hostility toward a team member after they had seen positive attention and comments previously, then some level of harassment could be occurring. </a:t>
            </a:r>
          </a:p>
          <a:p>
            <a:endParaRPr lang="en-US" altLang="en-US" i="1" dirty="0" smtClean="0">
              <a:latin typeface="Arial" panose="020B0604020202020204" pitchFamily="34" charset="0"/>
            </a:endParaRPr>
          </a:p>
          <a:p>
            <a:r>
              <a:rPr lang="en-US" altLang="en-US" i="1" dirty="0" smtClean="0">
                <a:latin typeface="Arial" panose="020B0604020202020204" pitchFamily="34" charset="0"/>
              </a:rPr>
              <a:t>Facilitator does: </a:t>
            </a:r>
            <a:r>
              <a:rPr lang="en-US" altLang="en-US" dirty="0" smtClean="0">
                <a:latin typeface="Arial" panose="020B0604020202020204" pitchFamily="34" charset="0"/>
              </a:rPr>
              <a:t>Have participants look at the errors they found on questionnaires at the beginning of the session. Have they gained clarity on finding errors and editing? Answer any remaining questions that participants may have.</a:t>
            </a: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7399617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3182349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eaLnBrk="1" hangingPunct="1"/>
            <a:r>
              <a:rPr lang="en-US" altLang="en-US" i="1" dirty="0" smtClean="0">
                <a:latin typeface="Arial" panose="020B0604020202020204" pitchFamily="34" charset="0"/>
              </a:rPr>
              <a:t>Facilitator knows: </a:t>
            </a:r>
            <a:r>
              <a:rPr lang="en-US" altLang="en-US" dirty="0" smtClean="0">
                <a:latin typeface="Arial" panose="020B0604020202020204" pitchFamily="34" charset="0"/>
              </a:rPr>
              <a:t>In some cases, the supervisors will not have been identified already, but instead will be chosen from among the training participants based on their performance, past experience, and leadership and management potential. This day of training will address their job requirements, including how they should review and audit questionnaires. This session should explicitly demonstrate skip patterns in the questionnaires, and provide detailed training on how to go through the questionnaires. </a:t>
            </a:r>
          </a:p>
          <a:p>
            <a:pPr eaLnBrk="1" hangingPunct="1"/>
            <a:endParaRPr lang="en-US" altLang="en-US" dirty="0" smtClean="0">
              <a:latin typeface="Arial" panose="020B0604020202020204" pitchFamily="34" charset="0"/>
            </a:endParaRPr>
          </a:p>
          <a:p>
            <a:pPr eaLnBrk="1" hangingPunct="1"/>
            <a:r>
              <a:rPr lang="en-US" altLang="en-US" dirty="0" smtClean="0">
                <a:latin typeface="Arial" panose="020B0604020202020204" pitchFamily="34" charset="0"/>
              </a:rPr>
              <a:t>The content of this module is geared to paper-based data collection. Facilitators will need to modify these slides if data collection is being done using tablets or other electronic devices. </a:t>
            </a:r>
          </a:p>
          <a:p>
            <a:pPr eaLnBrk="1" hangingPunct="1"/>
            <a:endParaRPr lang="en-US" altLang="en-US" dirty="0" smtClean="0">
              <a:latin typeface="Arial" panose="020B0604020202020204" pitchFamily="34" charset="0"/>
            </a:endParaRPr>
          </a:p>
          <a:p>
            <a:endParaRPr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6829259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altLang="en-US" i="1" dirty="0" smtClean="0">
                <a:latin typeface="Arial" panose="020B0604020202020204" pitchFamily="34" charset="0"/>
              </a:rPr>
              <a:t>Facilitator does: </a:t>
            </a:r>
            <a:r>
              <a:rPr lang="en-US" altLang="en-US" dirty="0" smtClean="0">
                <a:latin typeface="Arial" panose="020B0604020202020204" pitchFamily="34" charset="0"/>
              </a:rPr>
              <a:t>Plan to spend 1 hour and 45 minutes on Module 7a.</a:t>
            </a:r>
          </a:p>
          <a:p>
            <a:endParaRPr lang="en-US" altLang="en-US" i="1" dirty="0">
              <a:latin typeface="Arial" panose="020B0604020202020204" pitchFamily="34" charset="0"/>
            </a:endParaRPr>
          </a:p>
          <a:p>
            <a:r>
              <a:rPr lang="en-US" altLang="en-US" dirty="0" smtClean="0">
                <a:latin typeface="Arial" panose="020B0604020202020204" pitchFamily="34" charset="0"/>
              </a:rPr>
              <a:t>Test supervisors by having them check for errors on questionnaires from the field practicum (or others if you need more). Evaluate their ability to find errors and deal with these errors appropriately. You may also consider completing "dummy" questionnaires with deliberate mistakes throughout. You can share these with the participants and support them to find the errors and determine solutions.</a:t>
            </a:r>
          </a:p>
          <a:p>
            <a:endParaRPr lang="en-US" altLang="en-US" dirty="0" smtClean="0">
              <a:latin typeface="Arial" panose="020B0604020202020204" pitchFamily="34" charset="0"/>
            </a:endParaRPr>
          </a:p>
          <a:p>
            <a:endParaRPr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639143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altLang="en-US" i="1" dirty="0" smtClean="0">
                <a:latin typeface="Arial" panose="020B0604020202020204" pitchFamily="34" charset="0"/>
              </a:rPr>
              <a:t>Facilitator does: </a:t>
            </a:r>
            <a:r>
              <a:rPr lang="en-US" altLang="en-US" dirty="0" smtClean="0">
                <a:latin typeface="Arial" panose="020B0604020202020204" pitchFamily="34" charset="0"/>
              </a:rPr>
              <a:t>Plan to spend 60 minutes on Module 7b.</a:t>
            </a:r>
            <a:endParaRPr lang="en-US" altLang="en-US" i="1" dirty="0" smtClean="0">
              <a:latin typeface="Arial" panose="020B0604020202020204" pitchFamily="34" charset="0"/>
            </a:endParaRPr>
          </a:p>
          <a:p>
            <a:endParaRPr lang="en-US" altLang="en-US" i="1" dirty="0" smtClean="0">
              <a:latin typeface="Arial" panose="020B0604020202020204" pitchFamily="34" charset="0"/>
            </a:endParaRPr>
          </a:p>
          <a:p>
            <a:endParaRPr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8803730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altLang="en-US" i="1" dirty="0" smtClean="0">
                <a:latin typeface="Arial" panose="020B0604020202020204" pitchFamily="34" charset="0"/>
              </a:rPr>
              <a:t>Facilitator says: </a:t>
            </a:r>
            <a:r>
              <a:rPr lang="en-US" altLang="en-US" dirty="0" smtClean="0">
                <a:latin typeface="Arial" panose="020B0604020202020204" pitchFamily="34" charset="0"/>
              </a:rPr>
              <a:t>It is your job to address underperforming teams. Research staff will be checking in on you to make sure you are doing your job well. [Read the slide.] </a:t>
            </a:r>
          </a:p>
          <a:p>
            <a:endParaRPr lang="en-US" altLang="en-US" dirty="0" smtClean="0">
              <a:latin typeface="Arial" panose="020B0604020202020204" pitchFamily="34" charset="0"/>
            </a:endParaRPr>
          </a:p>
          <a:p>
            <a:r>
              <a:rPr lang="en-US" altLang="en-US" i="1" dirty="0" smtClean="0">
                <a:latin typeface="Arial" panose="020B0604020202020204" pitchFamily="34" charset="0"/>
              </a:rPr>
              <a:t>Facilitator knows: </a:t>
            </a:r>
            <a:r>
              <a:rPr lang="en-US" altLang="en-US" dirty="0" smtClean="0">
                <a:latin typeface="Arial" panose="020B0604020202020204" pitchFamily="34" charset="0"/>
              </a:rPr>
              <a:t>Supervisors must address underperforming teams. The supervisors’ jobs are at risk if they are not monitoring the performance of data collectors. Make clear what the performance standards for supervisors are. Make it known that research staff will be checking in on supervisors to make sure they are doing their job well.</a:t>
            </a:r>
          </a:p>
          <a:p>
            <a:endParaRPr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4409814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altLang="en-US" i="1" dirty="0" smtClean="0">
                <a:latin typeface="Arial" panose="020B0604020202020204" pitchFamily="34" charset="0"/>
              </a:rPr>
              <a:t>Facilitator says: </a:t>
            </a:r>
            <a:r>
              <a:rPr lang="en-US" altLang="en-US" dirty="0" smtClean="0">
                <a:latin typeface="Arial" panose="020B0604020202020204" pitchFamily="34" charset="0"/>
              </a:rPr>
              <a:t>[Read the slide.]</a:t>
            </a:r>
          </a:p>
          <a:p>
            <a:endParaRPr lang="en-US" altLang="en-US" i="1" dirty="0" smtClean="0">
              <a:latin typeface="Arial" panose="020B0604020202020204" pitchFamily="34" charset="0"/>
            </a:endParaRPr>
          </a:p>
          <a:p>
            <a:r>
              <a:rPr lang="en-US" altLang="en-US" i="1" dirty="0" smtClean="0">
                <a:latin typeface="Arial" panose="020B0604020202020204" pitchFamily="34" charset="0"/>
              </a:rPr>
              <a:t>Facilitator does:</a:t>
            </a:r>
            <a:r>
              <a:rPr lang="en-US" altLang="en-US" dirty="0" smtClean="0">
                <a:latin typeface="Arial" panose="020B0604020202020204" pitchFamily="34" charset="0"/>
              </a:rPr>
              <a:t> Explain the field incident reporting procedure specific to this study, and familiarize participants with the actual field incident reports. Clarify when participants should complete a report.</a:t>
            </a:r>
          </a:p>
          <a:p>
            <a:endParaRPr lang="en-US" altLang="en-US" dirty="0" smtClean="0">
              <a:latin typeface="Arial" panose="020B0604020202020204" pitchFamily="34" charset="0"/>
            </a:endParaRP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0380429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altLang="en-US" i="1" dirty="0" smtClean="0">
                <a:latin typeface="Arial" panose="020B0604020202020204" pitchFamily="34" charset="0"/>
              </a:rPr>
              <a:t>Facilitator says: </a:t>
            </a:r>
            <a:r>
              <a:rPr lang="en-US" altLang="en-US" dirty="0" smtClean="0">
                <a:latin typeface="Arial" panose="020B0604020202020204" pitchFamily="34" charset="0"/>
              </a:rPr>
              <a:t>[Read the slide.]</a:t>
            </a:r>
          </a:p>
          <a:p>
            <a:endParaRPr lang="en-US" altLang="en-US" i="1" dirty="0" smtClean="0">
              <a:latin typeface="Arial" panose="020B0604020202020204" pitchFamily="34" charset="0"/>
            </a:endParaRPr>
          </a:p>
          <a:p>
            <a:r>
              <a:rPr lang="en-US" altLang="en-US" i="1" dirty="0" smtClean="0">
                <a:latin typeface="Arial" panose="020B0604020202020204" pitchFamily="34" charset="0"/>
              </a:rPr>
              <a:t>Facilitator does: </a:t>
            </a:r>
            <a:r>
              <a:rPr lang="en-US" altLang="en-US" dirty="0" smtClean="0">
                <a:latin typeface="Arial" panose="020B0604020202020204" pitchFamily="34" charset="0"/>
              </a:rPr>
              <a:t>Ask the group for examples of personnel issues. Then ask another respondent to tell the group how he or she would deal with that issue. Ask the group for ways to build camaraderie.</a:t>
            </a: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9048294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altLang="en-US" i="1" dirty="0" smtClean="0">
                <a:latin typeface="Arial" panose="020B0604020202020204" pitchFamily="34" charset="0"/>
              </a:rPr>
              <a:t>Facilitator says: </a:t>
            </a:r>
            <a:r>
              <a:rPr lang="en-US" altLang="en-US" dirty="0" smtClean="0">
                <a:latin typeface="Arial" panose="020B0604020202020204" pitchFamily="34" charset="0"/>
              </a:rPr>
              <a:t>It is important to keep monitoring interviewer performance throughout the fieldwork. You should continue to observe interviews until the fieldwork ends. Research staff will also observe as many interviews as possible when they visit the teams. </a:t>
            </a:r>
          </a:p>
          <a:p>
            <a:endParaRPr lang="en-US" altLang="en-US" dirty="0" smtClean="0">
              <a:latin typeface="Arial" panose="020B0604020202020204" pitchFamily="34" charset="0"/>
            </a:endParaRP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6021286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bg>
      <p:bgPr>
        <a:solidFill>
          <a:schemeClr val="bg1"/>
        </a:solidFill>
        <a:effectLst/>
      </p:bgPr>
    </p:bg>
    <p:spTree>
      <p:nvGrpSpPr>
        <p:cNvPr id="1" name=""/>
        <p:cNvGrpSpPr/>
        <p:nvPr/>
      </p:nvGrpSpPr>
      <p:grpSpPr>
        <a:xfrm>
          <a:off x="0" y="0"/>
          <a:ext cx="0" cy="0"/>
          <a:chOff x="0" y="0"/>
          <a:chExt cx="0" cy="0"/>
        </a:xfrm>
      </p:grpSpPr>
      <p:sp>
        <p:nvSpPr>
          <p:cNvPr id="9" name="object 2"/>
          <p:cNvSpPr/>
          <p:nvPr userDrawn="1"/>
        </p:nvSpPr>
        <p:spPr>
          <a:xfrm>
            <a:off x="0" y="1675"/>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10" name="object 4"/>
          <p:cNvSpPr/>
          <p:nvPr userDrawn="1"/>
        </p:nvSpPr>
        <p:spPr>
          <a:xfrm>
            <a:off x="761" y="1313305"/>
            <a:ext cx="10057765" cy="5273040"/>
          </a:xfrm>
          <a:custGeom>
            <a:avLst/>
            <a:gdLst/>
            <a:ahLst/>
            <a:cxnLst/>
            <a:rect l="l" t="t" r="r" b="b"/>
            <a:pathLst>
              <a:path w="10057765" h="5273040">
                <a:moveTo>
                  <a:pt x="0" y="5272455"/>
                </a:moveTo>
                <a:lnTo>
                  <a:pt x="10057638" y="5272455"/>
                </a:lnTo>
                <a:lnTo>
                  <a:pt x="10057638" y="0"/>
                </a:lnTo>
                <a:lnTo>
                  <a:pt x="0" y="0"/>
                </a:lnTo>
                <a:lnTo>
                  <a:pt x="0" y="5272455"/>
                </a:lnTo>
                <a:close/>
              </a:path>
            </a:pathLst>
          </a:custGeom>
          <a:solidFill>
            <a:srgbClr val="0E256A"/>
          </a:solidFill>
        </p:spPr>
        <p:txBody>
          <a:bodyPr wrap="square" lIns="0" tIns="0" rIns="0" bIns="0" rtlCol="0"/>
          <a:lstStyle/>
          <a:p>
            <a:endParaRPr>
              <a:solidFill>
                <a:srgbClr val="243F87"/>
              </a:solidFill>
            </a:endParaRPr>
          </a:p>
        </p:txBody>
      </p:sp>
      <p:sp>
        <p:nvSpPr>
          <p:cNvPr id="11" name="object 6"/>
          <p:cNvSpPr txBox="1"/>
          <p:nvPr userDrawn="1"/>
        </p:nvSpPr>
        <p:spPr>
          <a:xfrm>
            <a:off x="1039962" y="484853"/>
            <a:ext cx="6943090" cy="907941"/>
          </a:xfrm>
          <a:prstGeom prst="rect">
            <a:avLst/>
          </a:prstGeom>
        </p:spPr>
        <p:txBody>
          <a:bodyPr vert="horz" wrap="square" lIns="0" tIns="0" rIns="0" bIns="0" rtlCol="0">
            <a:spAutoFit/>
          </a:bodyPr>
          <a:lstStyle/>
          <a:p>
            <a:pPr marL="12700"/>
            <a:r>
              <a:rPr lang="en-US" sz="5900" b="1" spc="-240" dirty="0" smtClean="0">
                <a:solidFill>
                  <a:srgbClr val="0E256A"/>
                </a:solidFill>
                <a:latin typeface="Futura LT Pro Book"/>
                <a:cs typeface="Futura LT Pro Book"/>
              </a:rPr>
              <a:t>Headline here</a:t>
            </a:r>
            <a:endParaRPr sz="5900" dirty="0">
              <a:solidFill>
                <a:srgbClr val="0E256A"/>
              </a:solidFill>
              <a:latin typeface="Futura LT Pro Book"/>
              <a:cs typeface="Futura LT Pro Book"/>
            </a:endParaRPr>
          </a:p>
        </p:txBody>
      </p:sp>
      <p:sp>
        <p:nvSpPr>
          <p:cNvPr id="12" name="object 7"/>
          <p:cNvSpPr txBox="1"/>
          <p:nvPr userDrawn="1"/>
        </p:nvSpPr>
        <p:spPr>
          <a:xfrm>
            <a:off x="1039962" y="1399291"/>
            <a:ext cx="7480300" cy="1667123"/>
          </a:xfrm>
          <a:prstGeom prst="rect">
            <a:avLst/>
          </a:prstGeom>
        </p:spPr>
        <p:txBody>
          <a:bodyPr vert="horz" wrap="square" lIns="0" tIns="0" rIns="0" bIns="0" rtlCol="0">
            <a:spAutoFit/>
          </a:bodyPr>
          <a:lstStyle/>
          <a:p>
            <a:pPr marL="12700">
              <a:lnSpc>
                <a:spcPts val="6495"/>
              </a:lnSpc>
            </a:pPr>
            <a:r>
              <a:rPr lang="en-US" sz="5700" spc="-265" dirty="0" smtClean="0">
                <a:solidFill>
                  <a:srgbClr val="EEBB00"/>
                </a:solidFill>
                <a:latin typeface="Futura LT Pro Book" panose="020B0502020204020303" pitchFamily="34" charset="0"/>
                <a:cs typeface="Gill Sans MT"/>
              </a:rPr>
              <a:t>Subtitle here </a:t>
            </a:r>
            <a:endParaRPr sz="5700" dirty="0">
              <a:solidFill>
                <a:srgbClr val="EEBB00"/>
              </a:solidFill>
              <a:latin typeface="Futura LT Pro Book" panose="020B0502020204020303" pitchFamily="34" charset="0"/>
              <a:cs typeface="Gill Sans MT"/>
            </a:endParaRPr>
          </a:p>
          <a:p>
            <a:pPr marL="12700">
              <a:lnSpc>
                <a:spcPts val="6495"/>
              </a:lnSpc>
            </a:pPr>
            <a:r>
              <a:rPr lang="en-US" sz="4400" spc="-260" dirty="0" smtClean="0">
                <a:solidFill>
                  <a:srgbClr val="FFFFFF"/>
                </a:solidFill>
                <a:latin typeface="Futura LT Pro Book" panose="020B0502020204020303" pitchFamily="34" charset="0"/>
                <a:cs typeface="Gill Sans MT"/>
              </a:rPr>
              <a:t>Or subtitle this color and size</a:t>
            </a:r>
            <a:endParaRPr sz="4400" dirty="0">
              <a:solidFill>
                <a:prstClr val="black"/>
              </a:solidFill>
              <a:latin typeface="Futura LT Pro Book" panose="020B0502020204020303" pitchFamily="34" charset="0"/>
              <a:cs typeface="Gill Sans MT"/>
            </a:endParaRPr>
          </a:p>
        </p:txBody>
      </p:sp>
      <p:sp>
        <p:nvSpPr>
          <p:cNvPr id="13" name="object 8"/>
          <p:cNvSpPr txBox="1"/>
          <p:nvPr userDrawn="1"/>
        </p:nvSpPr>
        <p:spPr>
          <a:xfrm>
            <a:off x="4833204" y="4387216"/>
            <a:ext cx="4491355" cy="1646605"/>
          </a:xfrm>
          <a:prstGeom prst="rect">
            <a:avLst/>
          </a:prstGeom>
        </p:spPr>
        <p:txBody>
          <a:bodyPr vert="horz" wrap="square" lIns="0" tIns="0" rIns="0" bIns="0" rtlCol="0">
            <a:spAutoFit/>
          </a:bodyPr>
          <a:lstStyle/>
          <a:p>
            <a:pPr marL="12700">
              <a:lnSpc>
                <a:spcPts val="2250"/>
              </a:lnSpc>
            </a:pPr>
            <a:r>
              <a:rPr sz="1600" dirty="0">
                <a:solidFill>
                  <a:prstClr val="white"/>
                </a:solidFill>
                <a:latin typeface="Futura LT Pro Book"/>
                <a:cs typeface="Futura LT Pro Book"/>
              </a:rPr>
              <a:t>Author Name and Degree Here</a:t>
            </a:r>
          </a:p>
          <a:p>
            <a:pPr marL="12700">
              <a:lnSpc>
                <a:spcPts val="2250"/>
              </a:lnSpc>
            </a:pPr>
            <a:r>
              <a:rPr sz="1600" b="1" dirty="0">
                <a:solidFill>
                  <a:prstClr val="white"/>
                </a:solidFill>
                <a:latin typeface="Futura LT Pro Book"/>
                <a:cs typeface="Futura LT Pro Book"/>
              </a:rPr>
              <a:t>MEASURE Evaluation</a:t>
            </a:r>
            <a:endParaRPr sz="1600" dirty="0">
              <a:solidFill>
                <a:prstClr val="white"/>
              </a:solidFill>
              <a:latin typeface="Futura LT Pro Book"/>
              <a:cs typeface="Futura LT Pro Book"/>
            </a:endParaRPr>
          </a:p>
          <a:p>
            <a:pPr marL="12700"/>
            <a:r>
              <a:rPr sz="1600" dirty="0">
                <a:solidFill>
                  <a:prstClr val="white"/>
                </a:solidFill>
                <a:latin typeface="Futura LT Pro Book"/>
                <a:cs typeface="Futura LT Pro Book"/>
              </a:rPr>
              <a:t>Your organization here</a:t>
            </a:r>
          </a:p>
          <a:p>
            <a:pPr>
              <a:spcBef>
                <a:spcPts val="43"/>
              </a:spcBef>
            </a:pPr>
            <a:endParaRPr sz="1600" dirty="0">
              <a:solidFill>
                <a:prstClr val="white"/>
              </a:solidFill>
              <a:latin typeface="Times New Roman"/>
              <a:cs typeface="Times New Roman"/>
            </a:endParaRPr>
          </a:p>
          <a:p>
            <a:pPr marL="12700">
              <a:lnSpc>
                <a:spcPts val="2200"/>
              </a:lnSpc>
            </a:pPr>
            <a:r>
              <a:rPr sz="1600" dirty="0">
                <a:solidFill>
                  <a:prstClr val="white"/>
                </a:solidFill>
                <a:latin typeface="Futura LT Pro Book"/>
                <a:cs typeface="Futura LT Pro Book"/>
              </a:rPr>
              <a:t>DATE FOR PRESENTATION IF NECESSARY</a:t>
            </a:r>
          </a:p>
          <a:p>
            <a:pPr marL="12700">
              <a:lnSpc>
                <a:spcPts val="2200"/>
              </a:lnSpc>
            </a:pPr>
            <a:r>
              <a:rPr sz="1600" b="1" dirty="0">
                <a:solidFill>
                  <a:prstClr val="white"/>
                </a:solidFill>
                <a:latin typeface="Futura LT Pro Book"/>
                <a:cs typeface="Futura LT Pro Book"/>
              </a:rPr>
              <a:t>NAME OF MEETING</a:t>
            </a:r>
            <a:endParaRPr sz="1600" dirty="0">
              <a:solidFill>
                <a:prstClr val="white"/>
              </a:solidFill>
              <a:latin typeface="Futura LT Pro Book"/>
              <a:cs typeface="Futura LT Pro Book"/>
            </a:endParaRPr>
          </a:p>
        </p:txBody>
      </p:sp>
    </p:spTree>
    <p:extLst>
      <p:ext uri="{BB962C8B-B14F-4D97-AF65-F5344CB8AC3E}">
        <p14:creationId xmlns:p14="http://schemas.microsoft.com/office/powerpoint/2010/main" val="10509430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bg>
      <p:bgPr>
        <a:solidFill>
          <a:schemeClr val="bg1"/>
        </a:solidFill>
        <a:effectLst/>
      </p:bgPr>
    </p:bg>
    <p:spTree>
      <p:nvGrpSpPr>
        <p:cNvPr id="1" name=""/>
        <p:cNvGrpSpPr/>
        <p:nvPr/>
      </p:nvGrpSpPr>
      <p:grpSpPr>
        <a:xfrm>
          <a:off x="0" y="0"/>
          <a:ext cx="0" cy="0"/>
          <a:chOff x="0" y="0"/>
          <a:chExt cx="0" cy="0"/>
        </a:xfrm>
      </p:grpSpPr>
      <p:sp>
        <p:nvSpPr>
          <p:cNvPr id="9" name="object 2"/>
          <p:cNvSpPr/>
          <p:nvPr userDrawn="1"/>
        </p:nvSpPr>
        <p:spPr>
          <a:xfrm>
            <a:off x="0" y="1675"/>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3" name="Text Placeholder 2"/>
          <p:cNvSpPr>
            <a:spLocks noGrp="1"/>
          </p:cNvSpPr>
          <p:nvPr>
            <p:ph type="body" sz="quarter" idx="10" hasCustomPrompt="1"/>
          </p:nvPr>
        </p:nvSpPr>
        <p:spPr>
          <a:xfrm>
            <a:off x="838200" y="457200"/>
            <a:ext cx="6248400" cy="1143000"/>
          </a:xfrm>
          <a:prstGeom prst="rect">
            <a:avLst/>
          </a:prstGeom>
        </p:spPr>
        <p:txBody>
          <a:bodyPr/>
          <a:lstStyle>
            <a:lvl1pPr>
              <a:defRPr sz="4800" b="1">
                <a:solidFill>
                  <a:srgbClr val="0E256A"/>
                </a:solidFill>
              </a:defRPr>
            </a:lvl1pPr>
          </a:lstStyle>
          <a:p>
            <a:pPr lvl="0"/>
            <a:r>
              <a:rPr lang="en-US" dirty="0" smtClean="0"/>
              <a:t>Headline here</a:t>
            </a:r>
          </a:p>
        </p:txBody>
      </p:sp>
      <p:sp>
        <p:nvSpPr>
          <p:cNvPr id="5" name="Text Placeholder 4"/>
          <p:cNvSpPr>
            <a:spLocks noGrp="1"/>
          </p:cNvSpPr>
          <p:nvPr>
            <p:ph type="body" sz="quarter" idx="11" hasCustomPrompt="1"/>
          </p:nvPr>
        </p:nvSpPr>
        <p:spPr>
          <a:xfrm>
            <a:off x="838200" y="1723910"/>
            <a:ext cx="5943600" cy="838200"/>
          </a:xfrm>
          <a:prstGeom prst="rect">
            <a:avLst/>
          </a:prstGeom>
        </p:spPr>
        <p:txBody>
          <a:bodyPr/>
          <a:lstStyle>
            <a:lvl1pPr marL="0" marR="0" indent="0" defTabSz="914400" eaLnBrk="1" fontAlgn="auto" latinLnBrk="0" hangingPunct="1">
              <a:lnSpc>
                <a:spcPct val="100000"/>
              </a:lnSpc>
              <a:spcBef>
                <a:spcPts val="0"/>
              </a:spcBef>
              <a:spcAft>
                <a:spcPts val="0"/>
              </a:spcAft>
              <a:buClrTx/>
              <a:buSzTx/>
              <a:buFontTx/>
              <a:buNone/>
              <a:tabLst/>
              <a:defRPr sz="4800">
                <a:solidFill>
                  <a:srgbClr val="D8A31F"/>
                </a:solidFill>
              </a:defRPr>
            </a:lvl1pPr>
          </a:lstStyle>
          <a:p>
            <a:pPr lvl="0"/>
            <a:r>
              <a:rPr lang="en-US" dirty="0" smtClean="0"/>
              <a:t>Subtitle here</a:t>
            </a:r>
          </a:p>
          <a:p>
            <a:pPr lvl="0"/>
            <a:endParaRPr lang="en-US" dirty="0" smtClean="0"/>
          </a:p>
        </p:txBody>
      </p:sp>
      <p:sp>
        <p:nvSpPr>
          <p:cNvPr id="7" name="Text Placeholder 6"/>
          <p:cNvSpPr>
            <a:spLocks noGrp="1"/>
          </p:cNvSpPr>
          <p:nvPr>
            <p:ph type="body" sz="quarter" idx="12" hasCustomPrompt="1"/>
          </p:nvPr>
        </p:nvSpPr>
        <p:spPr>
          <a:xfrm>
            <a:off x="832338" y="2438400"/>
            <a:ext cx="6172200" cy="914400"/>
          </a:xfrm>
          <a:prstGeom prst="rect">
            <a:avLst/>
          </a:prstGeom>
        </p:spPr>
        <p:txBody>
          <a:bodyPr/>
          <a:lstStyle>
            <a:lvl1pPr>
              <a:defRPr sz="4400" spc="-150" baseline="0">
                <a:solidFill>
                  <a:srgbClr val="0E256A"/>
                </a:solidFill>
              </a:defRPr>
            </a:lvl1pPr>
          </a:lstStyle>
          <a:p>
            <a:pPr lvl="0"/>
            <a:r>
              <a:rPr lang="en-US" dirty="0" smtClean="0"/>
              <a:t>Or subtitle this color size</a:t>
            </a:r>
          </a:p>
        </p:txBody>
      </p:sp>
    </p:spTree>
    <p:extLst>
      <p:ext uri="{BB962C8B-B14F-4D97-AF65-F5344CB8AC3E}">
        <p14:creationId xmlns:p14="http://schemas.microsoft.com/office/powerpoint/2010/main" val="17195158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7124" y="0"/>
            <a:ext cx="0" cy="1386840"/>
          </a:xfrm>
          <a:custGeom>
            <a:avLst/>
            <a:gdLst/>
            <a:ahLst/>
            <a:cxnLst/>
            <a:rect l="l" t="t" r="r" b="b"/>
            <a:pathLst>
              <a:path h="1386840">
                <a:moveTo>
                  <a:pt x="0" y="0"/>
                </a:moveTo>
                <a:lnTo>
                  <a:pt x="0" y="1386281"/>
                </a:lnTo>
              </a:path>
            </a:pathLst>
          </a:custGeom>
          <a:ln w="15519">
            <a:solidFill>
              <a:srgbClr val="D8A31F"/>
            </a:solidFill>
          </a:ln>
        </p:spPr>
        <p:txBody>
          <a:bodyPr wrap="square" lIns="0" tIns="0" rIns="0" bIns="0" rtlCol="0"/>
          <a:lstStyle/>
          <a:p>
            <a:endParaRPr>
              <a:solidFill>
                <a:prstClr val="black"/>
              </a:solidFill>
            </a:endParaRPr>
          </a:p>
        </p:txBody>
      </p:sp>
      <p:sp>
        <p:nvSpPr>
          <p:cNvPr id="8" name="object 2"/>
          <p:cNvSpPr/>
          <p:nvPr userDrawn="1"/>
        </p:nvSpPr>
        <p:spPr>
          <a:xfrm>
            <a:off x="0" y="1675"/>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9" name="object 4"/>
          <p:cNvSpPr/>
          <p:nvPr userDrawn="1"/>
        </p:nvSpPr>
        <p:spPr>
          <a:xfrm>
            <a:off x="761" y="1313305"/>
            <a:ext cx="10057765" cy="5273040"/>
          </a:xfrm>
          <a:custGeom>
            <a:avLst/>
            <a:gdLst/>
            <a:ahLst/>
            <a:cxnLst/>
            <a:rect l="l" t="t" r="r" b="b"/>
            <a:pathLst>
              <a:path w="10057765" h="5273040">
                <a:moveTo>
                  <a:pt x="0" y="5272455"/>
                </a:moveTo>
                <a:lnTo>
                  <a:pt x="10057638" y="5272455"/>
                </a:lnTo>
                <a:lnTo>
                  <a:pt x="10057638" y="0"/>
                </a:lnTo>
                <a:lnTo>
                  <a:pt x="0" y="0"/>
                </a:lnTo>
                <a:lnTo>
                  <a:pt x="0" y="5272455"/>
                </a:lnTo>
                <a:close/>
              </a:path>
            </a:pathLst>
          </a:custGeom>
          <a:solidFill>
            <a:srgbClr val="0E256A"/>
          </a:solidFill>
        </p:spPr>
        <p:txBody>
          <a:bodyPr wrap="square" lIns="0" tIns="0" rIns="0" bIns="0" rtlCol="0"/>
          <a:lstStyle/>
          <a:p>
            <a:endParaRPr>
              <a:solidFill>
                <a:srgbClr val="243F87"/>
              </a:solidFill>
            </a:endParaRPr>
          </a:p>
        </p:txBody>
      </p:sp>
      <p:grpSp>
        <p:nvGrpSpPr>
          <p:cNvPr id="10" name="Group 9"/>
          <p:cNvGrpSpPr/>
          <p:nvPr userDrawn="1"/>
        </p:nvGrpSpPr>
        <p:grpSpPr>
          <a:xfrm>
            <a:off x="5334000" y="6809099"/>
            <a:ext cx="4266629" cy="718310"/>
            <a:chOff x="2362771" y="6712101"/>
            <a:chExt cx="5056591" cy="851304"/>
          </a:xfrm>
        </p:grpSpPr>
        <p:sp>
          <p:nvSpPr>
            <p:cNvPr id="11" name="object 3"/>
            <p:cNvSpPr/>
            <p:nvPr/>
          </p:nvSpPr>
          <p:spPr>
            <a:xfrm>
              <a:off x="6534012" y="6712101"/>
              <a:ext cx="885350" cy="851304"/>
            </a:xfrm>
            <a:prstGeom prst="rect">
              <a:avLst/>
            </a:prstGeom>
            <a:blipFill>
              <a:blip r:embed="rId2" cstate="print"/>
              <a:stretch>
                <a:fillRect/>
              </a:stretch>
            </a:blipFill>
          </p:spPr>
          <p:txBody>
            <a:bodyPr wrap="square" lIns="0" tIns="0" rIns="0" bIns="0" rtlCol="0"/>
            <a:lstStyle/>
            <a:p>
              <a:endParaRPr>
                <a:solidFill>
                  <a:prstClr val="black"/>
                </a:solidFill>
              </a:endParaRPr>
            </a:p>
          </p:txBody>
        </p:sp>
        <p:sp>
          <p:nvSpPr>
            <p:cNvPr id="12" name="object 5"/>
            <p:cNvSpPr/>
            <p:nvPr/>
          </p:nvSpPr>
          <p:spPr>
            <a:xfrm>
              <a:off x="4728730" y="6807834"/>
              <a:ext cx="1059992" cy="661828"/>
            </a:xfrm>
            <a:prstGeom prst="rect">
              <a:avLst/>
            </a:prstGeom>
            <a:blipFill>
              <a:blip r:embed="rId3" cstate="print"/>
              <a:stretch>
                <a:fillRect/>
              </a:stretch>
            </a:blipFill>
          </p:spPr>
          <p:txBody>
            <a:bodyPr wrap="square" lIns="0" tIns="0" rIns="0" bIns="0" rtlCol="0"/>
            <a:lstStyle/>
            <a:p>
              <a:endParaRPr>
                <a:solidFill>
                  <a:prstClr val="black"/>
                </a:solidFill>
              </a:endParaRPr>
            </a:p>
          </p:txBody>
        </p:sp>
        <p:sp>
          <p:nvSpPr>
            <p:cNvPr id="13" name="object 9"/>
            <p:cNvSpPr/>
            <p:nvPr/>
          </p:nvSpPr>
          <p:spPr>
            <a:xfrm>
              <a:off x="2362771" y="6855256"/>
              <a:ext cx="1893912" cy="636778"/>
            </a:xfrm>
            <a:prstGeom prst="rect">
              <a:avLst/>
            </a:prstGeom>
            <a:blipFill>
              <a:blip r:embed="rId4" cstate="print"/>
              <a:stretch>
                <a:fillRect/>
              </a:stretch>
            </a:blipFill>
          </p:spPr>
          <p:txBody>
            <a:bodyPr wrap="square" lIns="0" tIns="0" rIns="0" bIns="0" rtlCol="0"/>
            <a:lstStyle/>
            <a:p>
              <a:endParaRPr>
                <a:solidFill>
                  <a:prstClr val="black"/>
                </a:solidFill>
              </a:endParaRPr>
            </a:p>
          </p:txBody>
        </p:sp>
      </p:grpSp>
      <p:sp>
        <p:nvSpPr>
          <p:cNvPr id="14" name="TextBox 13"/>
          <p:cNvSpPr txBox="1"/>
          <p:nvPr userDrawn="1"/>
        </p:nvSpPr>
        <p:spPr>
          <a:xfrm>
            <a:off x="838200" y="1981200"/>
            <a:ext cx="8305800" cy="3693319"/>
          </a:xfrm>
          <a:prstGeom prst="rect">
            <a:avLst/>
          </a:prstGeom>
          <a:noFill/>
        </p:spPr>
        <p:txBody>
          <a:bodyPr wrap="square" rtlCol="0">
            <a:spAutoFit/>
          </a:bodyPr>
          <a:lstStyle/>
          <a:p>
            <a:r>
              <a:rPr lang="en-US" sz="2200" spc="-20" dirty="0">
                <a:solidFill>
                  <a:srgbClr val="FFFFFF"/>
                </a:solidFill>
                <a:latin typeface="Futura LT Pro Book"/>
                <a:cs typeface="Futura LT Pro Book"/>
              </a:rPr>
              <a:t>This presentation was produced with the support of </a:t>
            </a:r>
            <a:r>
              <a:rPr lang="en-US" sz="2200" spc="-15" dirty="0">
                <a:solidFill>
                  <a:srgbClr val="FFFFFF"/>
                </a:solidFill>
                <a:latin typeface="Futura LT Pro Book"/>
                <a:cs typeface="Futura LT Pro Book"/>
              </a:rPr>
              <a:t>the</a:t>
            </a:r>
            <a:r>
              <a:rPr lang="en-US" sz="2200" spc="-30" dirty="0">
                <a:solidFill>
                  <a:srgbClr val="FFFFFF"/>
                </a:solidFill>
                <a:latin typeface="Futura LT Pro Book"/>
                <a:cs typeface="Futura LT Pro Book"/>
              </a:rPr>
              <a:t> </a:t>
            </a:r>
            <a:r>
              <a:rPr lang="en-US" sz="2200" spc="-80" dirty="0">
                <a:solidFill>
                  <a:srgbClr val="FFFFFF"/>
                </a:solidFill>
                <a:latin typeface="Futura LT Pro Book"/>
                <a:cs typeface="Futura LT Pro Book"/>
              </a:rPr>
              <a:t>U</a:t>
            </a:r>
            <a:r>
              <a:rPr lang="en-US" sz="2200" spc="-10" dirty="0">
                <a:solidFill>
                  <a:srgbClr val="FFFFFF"/>
                </a:solidFill>
                <a:latin typeface="Futura LT Pro Book"/>
                <a:cs typeface="Futura LT Pro Book"/>
              </a:rPr>
              <a:t>.S.</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Agency</a:t>
            </a:r>
            <a:r>
              <a:rPr lang="en-US" sz="2200" spc="-10" dirty="0">
                <a:solidFill>
                  <a:srgbClr val="FFFFFF"/>
                </a:solidFill>
                <a:latin typeface="Futura LT Pro Book"/>
                <a:cs typeface="Futura LT Pro Book"/>
              </a:rPr>
              <a:t> for</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Inte</a:t>
            </a:r>
            <a:r>
              <a:rPr lang="en-US" sz="2200" dirty="0">
                <a:solidFill>
                  <a:srgbClr val="FFFFFF"/>
                </a:solidFill>
                <a:latin typeface="Futura LT Pro Book"/>
                <a:cs typeface="Futura LT Pro Book"/>
              </a:rPr>
              <a:t>r</a:t>
            </a:r>
            <a:r>
              <a:rPr lang="en-US" sz="2200" spc="-15" dirty="0">
                <a:solidFill>
                  <a:srgbClr val="FFFFFF"/>
                </a:solidFill>
                <a:latin typeface="Futura LT Pro Book"/>
                <a:cs typeface="Futura LT Pro Book"/>
              </a:rPr>
              <a:t>national</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Development</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(USAID) under</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te</a:t>
            </a:r>
            <a:r>
              <a:rPr lang="en-US" sz="2200" dirty="0">
                <a:solidFill>
                  <a:srgbClr val="FFFFFF"/>
                </a:solidFill>
                <a:latin typeface="Futura LT Pro Book"/>
                <a:cs typeface="Futura LT Pro Book"/>
              </a:rPr>
              <a:t>r</a:t>
            </a:r>
            <a:r>
              <a:rPr lang="en-US" sz="2200" spc="-15" dirty="0">
                <a:solidFill>
                  <a:srgbClr val="FFFFFF"/>
                </a:solidFill>
                <a:latin typeface="Futura LT Pro Book"/>
                <a:cs typeface="Futura LT Pro Book"/>
              </a:rPr>
              <a:t>ms </a:t>
            </a:r>
            <a:r>
              <a:rPr lang="en-US" sz="2200" spc="-10" dirty="0">
                <a:solidFill>
                  <a:srgbClr val="FFFFFF"/>
                </a:solidFill>
                <a:latin typeface="Futura LT Pro Book"/>
                <a:cs typeface="Futura LT Pro Book"/>
              </a:rPr>
              <a:t>of MEASURE Evaluation </a:t>
            </a:r>
            <a:r>
              <a:rPr lang="en-US" sz="2200" spc="-50" dirty="0">
                <a:solidFill>
                  <a:srgbClr val="FFFFFF"/>
                </a:solidFill>
                <a:latin typeface="Futura LT Pro Book"/>
                <a:cs typeface="Futura LT Pro Book"/>
              </a:rPr>
              <a:t>c</a:t>
            </a:r>
            <a:r>
              <a:rPr lang="en-US" sz="2200" spc="-15" dirty="0">
                <a:solidFill>
                  <a:srgbClr val="FFFFFF"/>
                </a:solidFill>
                <a:latin typeface="Futura LT Pro Book"/>
                <a:cs typeface="Futura LT Pro Book"/>
              </a:rPr>
              <a:t>oope</a:t>
            </a:r>
            <a:r>
              <a:rPr lang="en-US" sz="2200" spc="-40" dirty="0">
                <a:solidFill>
                  <a:srgbClr val="FFFFFF"/>
                </a:solidFill>
                <a:latin typeface="Futura LT Pro Book"/>
                <a:cs typeface="Futura LT Pro Book"/>
              </a:rPr>
              <a:t>r</a:t>
            </a:r>
            <a:r>
              <a:rPr lang="en-US" sz="2200" spc="-10" dirty="0">
                <a:solidFill>
                  <a:srgbClr val="FFFFFF"/>
                </a:solidFill>
                <a:latin typeface="Futura LT Pro Book"/>
                <a:cs typeface="Futura LT Pro Book"/>
              </a:rPr>
              <a:t>ative</a:t>
            </a:r>
            <a:r>
              <a:rPr lang="en-US" sz="2200" spc="-5" dirty="0">
                <a:solidFill>
                  <a:srgbClr val="FFFFFF"/>
                </a:solidFill>
                <a:latin typeface="Futura LT Pro Book"/>
                <a:cs typeface="Futura LT Pro Book"/>
              </a:rPr>
              <a:t> </a:t>
            </a:r>
            <a:r>
              <a:rPr lang="en-US" sz="2200" spc="-20" dirty="0">
                <a:solidFill>
                  <a:srgbClr val="FFFFFF"/>
                </a:solidFill>
                <a:latin typeface="Futura LT Pro Book"/>
                <a:cs typeface="Futura LT Pro Book"/>
              </a:rPr>
              <a:t>ag</a:t>
            </a:r>
            <a:r>
              <a:rPr lang="en-US" sz="2200" spc="-55" dirty="0">
                <a:solidFill>
                  <a:srgbClr val="FFFFFF"/>
                </a:solidFill>
                <a:latin typeface="Futura LT Pro Book"/>
                <a:cs typeface="Futura LT Pro Book"/>
              </a:rPr>
              <a:t>r</a:t>
            </a:r>
            <a:r>
              <a:rPr lang="en-US" sz="2200" spc="-15" dirty="0">
                <a:solidFill>
                  <a:srgbClr val="FFFFFF"/>
                </a:solidFill>
                <a:latin typeface="Futura LT Pro Book"/>
                <a:cs typeface="Futura LT Pro Book"/>
              </a:rPr>
              <a:t>eement</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AID-</a:t>
            </a:r>
            <a:r>
              <a:rPr lang="en-US" sz="2200" spc="-55" dirty="0">
                <a:solidFill>
                  <a:srgbClr val="FFFFFF"/>
                </a:solidFill>
                <a:latin typeface="Futura LT Pro Book"/>
                <a:cs typeface="Futura LT Pro Book"/>
              </a:rPr>
              <a:t>O</a:t>
            </a:r>
            <a:r>
              <a:rPr lang="en-US" sz="2200" spc="-15" dirty="0">
                <a:solidFill>
                  <a:srgbClr val="FFFFFF"/>
                </a:solidFill>
                <a:latin typeface="Futura LT Pro Book"/>
                <a:cs typeface="Futura LT Pro Book"/>
              </a:rPr>
              <a:t>AA-</a:t>
            </a:r>
            <a:r>
              <a:rPr lang="en-US" sz="2200" spc="-100" dirty="0">
                <a:solidFill>
                  <a:srgbClr val="FFFFFF"/>
                </a:solidFill>
                <a:latin typeface="Futura LT Pro Book"/>
                <a:cs typeface="Futura LT Pro Book"/>
              </a:rPr>
              <a:t>L</a:t>
            </a:r>
            <a:r>
              <a:rPr lang="en-US" sz="2200" spc="-15" dirty="0">
                <a:solidFill>
                  <a:srgbClr val="FFFFFF"/>
                </a:solidFill>
                <a:latin typeface="Futura LT Pro Book"/>
                <a:cs typeface="Futura LT Pro Book"/>
              </a:rPr>
              <a:t>-14-00004</a:t>
            </a:r>
            <a:r>
              <a:rPr lang="en-US" sz="2200" spc="-5" dirty="0">
                <a:solidFill>
                  <a:srgbClr val="FFFFFF"/>
                </a:solidFill>
                <a:latin typeface="Futura LT Pro Book"/>
                <a:cs typeface="Futura LT Pro Book"/>
              </a:rPr>
              <a:t>. MEASURE Evaluation is </a:t>
            </a:r>
            <a:r>
              <a:rPr lang="en-US" sz="2200" spc="-15" dirty="0">
                <a:solidFill>
                  <a:srgbClr val="FFFFFF"/>
                </a:solidFill>
                <a:latin typeface="Futura LT Pro Book"/>
                <a:cs typeface="Futura LT Pro Book"/>
              </a:rPr>
              <a:t>implemented</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by</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the</a:t>
            </a:r>
            <a:r>
              <a:rPr lang="en-US" sz="2200" spc="-60" dirty="0">
                <a:solidFill>
                  <a:srgbClr val="FFFFFF"/>
                </a:solidFill>
                <a:latin typeface="Futura LT Pro Book"/>
                <a:cs typeface="Futura LT Pro Book"/>
              </a:rPr>
              <a:t> </a:t>
            </a:r>
            <a:r>
              <a:rPr lang="en-US" sz="2200" spc="-20" dirty="0">
                <a:solidFill>
                  <a:srgbClr val="FFFFFF"/>
                </a:solidFill>
                <a:latin typeface="Futura LT Pro Book"/>
                <a:cs typeface="Futura LT Pro Book"/>
              </a:rPr>
              <a:t>Ca</a:t>
            </a:r>
            <a:r>
              <a:rPr lang="en-US" sz="2200" spc="-55" dirty="0">
                <a:solidFill>
                  <a:srgbClr val="FFFFFF"/>
                </a:solidFill>
                <a:latin typeface="Futura LT Pro Book"/>
                <a:cs typeface="Futura LT Pro Book"/>
              </a:rPr>
              <a:t>r</a:t>
            </a:r>
            <a:r>
              <a:rPr lang="en-US" sz="2200" spc="-15" dirty="0">
                <a:solidFill>
                  <a:srgbClr val="FFFFFF"/>
                </a:solidFill>
                <a:latin typeface="Futura LT Pro Book"/>
                <a:cs typeface="Futura LT Pro Book"/>
              </a:rPr>
              <a:t>olina</a:t>
            </a:r>
            <a:r>
              <a:rPr lang="en-US" sz="2200" spc="-5" dirty="0">
                <a:solidFill>
                  <a:srgbClr val="FFFFFF"/>
                </a:solidFill>
                <a:latin typeface="Futura LT Pro Book"/>
                <a:cs typeface="Futura LT Pro Book"/>
              </a:rPr>
              <a:t> </a:t>
            </a:r>
            <a:r>
              <a:rPr lang="en-US" sz="2200" spc="-120" dirty="0">
                <a:solidFill>
                  <a:srgbClr val="FFFFFF"/>
                </a:solidFill>
                <a:latin typeface="Futura LT Pro Book"/>
                <a:cs typeface="Futura LT Pro Book"/>
              </a:rPr>
              <a:t>P</a:t>
            </a:r>
            <a:r>
              <a:rPr lang="en-US" sz="2200" spc="-15" dirty="0">
                <a:solidFill>
                  <a:srgbClr val="FFFFFF"/>
                </a:solidFill>
                <a:latin typeface="Futura LT Pro Book"/>
                <a:cs typeface="Futura LT Pro Book"/>
              </a:rPr>
              <a:t>opulation</a:t>
            </a:r>
            <a:r>
              <a:rPr lang="en-US" sz="2200" spc="-60" dirty="0">
                <a:solidFill>
                  <a:srgbClr val="FFFFFF"/>
                </a:solidFill>
                <a:latin typeface="Futura LT Pro Book"/>
                <a:cs typeface="Futura LT Pro Book"/>
              </a:rPr>
              <a:t> </a:t>
            </a:r>
            <a:r>
              <a:rPr lang="en-US" sz="2200" spc="-50" dirty="0">
                <a:solidFill>
                  <a:srgbClr val="FFFFFF"/>
                </a:solidFill>
                <a:latin typeface="Futura LT Pro Book"/>
                <a:cs typeface="Futura LT Pro Book"/>
              </a:rPr>
              <a:t>C</a:t>
            </a:r>
            <a:r>
              <a:rPr lang="en-US" sz="2200" spc="-15" dirty="0">
                <a:solidFill>
                  <a:srgbClr val="FFFFFF"/>
                </a:solidFill>
                <a:latin typeface="Futura LT Pro Book"/>
                <a:cs typeface="Futura LT Pro Book"/>
              </a:rPr>
              <a:t>ente</a:t>
            </a:r>
            <a:r>
              <a:rPr lang="en-US" sz="2200" spc="-250" dirty="0">
                <a:solidFill>
                  <a:srgbClr val="FFFFFF"/>
                </a:solidFill>
                <a:latin typeface="Futura LT Pro Book"/>
                <a:cs typeface="Futura LT Pro Book"/>
              </a:rPr>
              <a:t>r</a:t>
            </a:r>
            <a:r>
              <a:rPr lang="en-US" sz="2200" spc="-10" dirty="0">
                <a:solidFill>
                  <a:srgbClr val="FFFFFF"/>
                </a:solidFill>
                <a:latin typeface="Futura LT Pro Book"/>
                <a:cs typeface="Futura LT Pro Book"/>
              </a:rPr>
              <a:t>,</a:t>
            </a:r>
            <a:r>
              <a:rPr lang="en-US" sz="2200" spc="-30" dirty="0">
                <a:solidFill>
                  <a:srgbClr val="FFFFFF"/>
                </a:solidFill>
                <a:latin typeface="Futura LT Pro Book"/>
                <a:cs typeface="Futura LT Pro Book"/>
              </a:rPr>
              <a:t> </a:t>
            </a:r>
            <a:r>
              <a:rPr lang="en-US" sz="2200" spc="-10" dirty="0">
                <a:solidFill>
                  <a:srgbClr val="FFFFFF"/>
                </a:solidFill>
                <a:latin typeface="Futura LT Pro Book"/>
                <a:cs typeface="Futura LT Pro Book"/>
              </a:rPr>
              <a:t>University of</a:t>
            </a:r>
            <a:r>
              <a:rPr lang="en-US" sz="2200" spc="-5" dirty="0">
                <a:solidFill>
                  <a:srgbClr val="FFFFFF"/>
                </a:solidFill>
                <a:latin typeface="Futura LT Pro Book"/>
                <a:cs typeface="Futura LT Pro Book"/>
              </a:rPr>
              <a:t> </a:t>
            </a:r>
            <a:r>
              <a:rPr lang="en-US" sz="2200" spc="-20" dirty="0">
                <a:solidFill>
                  <a:srgbClr val="FFFFFF"/>
                </a:solidFill>
                <a:latin typeface="Futura LT Pro Book"/>
                <a:cs typeface="Futura LT Pro Book"/>
              </a:rPr>
              <a:t>No</a:t>
            </a:r>
            <a:r>
              <a:rPr lang="en-US" sz="2200" spc="30" dirty="0">
                <a:solidFill>
                  <a:srgbClr val="FFFFFF"/>
                </a:solidFill>
                <a:latin typeface="Futura LT Pro Book"/>
                <a:cs typeface="Futura LT Pro Book"/>
              </a:rPr>
              <a:t>r</a:t>
            </a:r>
            <a:r>
              <a:rPr lang="en-US" sz="2200" spc="-10" dirty="0">
                <a:solidFill>
                  <a:srgbClr val="FFFFFF"/>
                </a:solidFill>
                <a:latin typeface="Futura LT Pro Book"/>
                <a:cs typeface="Futura LT Pro Book"/>
              </a:rPr>
              <a:t>th</a:t>
            </a:r>
            <a:r>
              <a:rPr lang="en-US" sz="2200" spc="-60" dirty="0">
                <a:solidFill>
                  <a:srgbClr val="FFFFFF"/>
                </a:solidFill>
                <a:latin typeface="Futura LT Pro Book"/>
                <a:cs typeface="Futura LT Pro Book"/>
              </a:rPr>
              <a:t> </a:t>
            </a:r>
            <a:r>
              <a:rPr lang="en-US" sz="2200" spc="-20" dirty="0">
                <a:solidFill>
                  <a:srgbClr val="FFFFFF"/>
                </a:solidFill>
                <a:latin typeface="Futura LT Pro Book"/>
                <a:cs typeface="Futura LT Pro Book"/>
              </a:rPr>
              <a:t>Ca</a:t>
            </a:r>
            <a:r>
              <a:rPr lang="en-US" sz="2200" spc="-55" dirty="0">
                <a:solidFill>
                  <a:srgbClr val="FFFFFF"/>
                </a:solidFill>
                <a:latin typeface="Futura LT Pro Book"/>
                <a:cs typeface="Futura LT Pro Book"/>
              </a:rPr>
              <a:t>r</a:t>
            </a:r>
            <a:r>
              <a:rPr lang="en-US" sz="2200" spc="-15" dirty="0">
                <a:solidFill>
                  <a:srgbClr val="FFFFFF"/>
                </a:solidFill>
                <a:latin typeface="Futura LT Pro Book"/>
                <a:cs typeface="Futura LT Pro Book"/>
              </a:rPr>
              <a:t>olina</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at</a:t>
            </a:r>
            <a:r>
              <a:rPr lang="en-US" sz="2200" spc="-60" dirty="0">
                <a:solidFill>
                  <a:srgbClr val="FFFFFF"/>
                </a:solidFill>
                <a:latin typeface="Futura LT Pro Book"/>
                <a:cs typeface="Futura LT Pro Book"/>
              </a:rPr>
              <a:t> </a:t>
            </a:r>
            <a:r>
              <a:rPr lang="en-US" sz="2200" spc="-15" dirty="0">
                <a:solidFill>
                  <a:srgbClr val="FFFFFF"/>
                </a:solidFill>
                <a:latin typeface="Futura LT Pro Book"/>
                <a:cs typeface="Futura LT Pro Book"/>
              </a:rPr>
              <a:t>Chapel</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Hill</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in</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pa</a:t>
            </a:r>
            <a:r>
              <a:rPr lang="en-US" sz="2200" spc="30" dirty="0">
                <a:solidFill>
                  <a:srgbClr val="FFFFFF"/>
                </a:solidFill>
                <a:latin typeface="Futura LT Pro Book"/>
                <a:cs typeface="Futura LT Pro Book"/>
              </a:rPr>
              <a:t>r</a:t>
            </a:r>
            <a:r>
              <a:rPr lang="en-US" sz="2200" spc="-15" dirty="0">
                <a:solidFill>
                  <a:srgbClr val="FFFFFF"/>
                </a:solidFill>
                <a:latin typeface="Futura LT Pro Book"/>
                <a:cs typeface="Futura LT Pro Book"/>
              </a:rPr>
              <a:t>tnership</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with</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ICF</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Inte</a:t>
            </a:r>
            <a:r>
              <a:rPr lang="en-US" sz="2200" dirty="0">
                <a:solidFill>
                  <a:srgbClr val="FFFFFF"/>
                </a:solidFill>
                <a:latin typeface="Futura LT Pro Book"/>
                <a:cs typeface="Futura LT Pro Book"/>
              </a:rPr>
              <a:t>r</a:t>
            </a:r>
            <a:r>
              <a:rPr lang="en-US" sz="2200" spc="-15" dirty="0">
                <a:solidFill>
                  <a:srgbClr val="FFFFFF"/>
                </a:solidFill>
                <a:latin typeface="Futura LT Pro Book"/>
                <a:cs typeface="Futura LT Pro Book"/>
              </a:rPr>
              <a:t>national,</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John</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Sno</a:t>
            </a:r>
            <a:r>
              <a:rPr lang="en-US" sz="2200" spc="-165" dirty="0">
                <a:solidFill>
                  <a:srgbClr val="FFFFFF"/>
                </a:solidFill>
                <a:latin typeface="Futura LT Pro Book"/>
                <a:cs typeface="Futura LT Pro Book"/>
              </a:rPr>
              <a:t>w</a:t>
            </a:r>
            <a:r>
              <a:rPr lang="en-US" sz="2200" spc="-10" dirty="0">
                <a:solidFill>
                  <a:srgbClr val="FFFFFF"/>
                </a:solidFill>
                <a:latin typeface="Futura LT Pro Book"/>
                <a:cs typeface="Futura LT Pro Book"/>
              </a:rPr>
              <a:t>,</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Inc.,</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Management Scien</a:t>
            </a:r>
            <a:r>
              <a:rPr lang="en-US" sz="2200" spc="-45" dirty="0">
                <a:solidFill>
                  <a:srgbClr val="FFFFFF"/>
                </a:solidFill>
                <a:latin typeface="Futura LT Pro Book"/>
                <a:cs typeface="Futura LT Pro Book"/>
              </a:rPr>
              <a:t>c</a:t>
            </a:r>
            <a:r>
              <a:rPr lang="en-US" sz="2200" spc="-15" dirty="0">
                <a:solidFill>
                  <a:srgbClr val="FFFFFF"/>
                </a:solidFill>
                <a:latin typeface="Futura LT Pro Book"/>
                <a:cs typeface="Futura LT Pro Book"/>
              </a:rPr>
              <a:t>es</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for</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Health,</a:t>
            </a:r>
            <a:r>
              <a:rPr lang="en-US" sz="2200" spc="-5" dirty="0">
                <a:solidFill>
                  <a:srgbClr val="FFFFFF"/>
                </a:solidFill>
                <a:latin typeface="Futura LT Pro Book"/>
                <a:cs typeface="Futura LT Pro Book"/>
              </a:rPr>
              <a:t> </a:t>
            </a:r>
            <a:r>
              <a:rPr lang="en-US" sz="2200" spc="-105" dirty="0">
                <a:solidFill>
                  <a:srgbClr val="FFFFFF"/>
                </a:solidFill>
                <a:latin typeface="Futura LT Pro Book"/>
                <a:cs typeface="Futura LT Pro Book"/>
              </a:rPr>
              <a:t>Palladium</a:t>
            </a:r>
            <a:r>
              <a:rPr lang="en-US" sz="2200" spc="-10" dirty="0">
                <a:solidFill>
                  <a:srgbClr val="FFFFFF"/>
                </a:solidFill>
                <a:latin typeface="Futura LT Pro Book"/>
                <a:cs typeface="Futura LT Pro Book"/>
              </a:rPr>
              <a:t>,</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and</a:t>
            </a:r>
            <a:r>
              <a:rPr lang="en-US" sz="2200" spc="-75" dirty="0">
                <a:solidFill>
                  <a:srgbClr val="FFFFFF"/>
                </a:solidFill>
                <a:latin typeface="Futura LT Pro Book"/>
                <a:cs typeface="Futura LT Pro Book"/>
              </a:rPr>
              <a:t> </a:t>
            </a:r>
            <a:r>
              <a:rPr lang="en-US" sz="2200" spc="-254" dirty="0">
                <a:solidFill>
                  <a:srgbClr val="FFFFFF"/>
                </a:solidFill>
                <a:latin typeface="Futura LT Pro Book"/>
                <a:cs typeface="Futura LT Pro Book"/>
              </a:rPr>
              <a:t>T</a:t>
            </a:r>
            <a:r>
              <a:rPr lang="en-US" sz="2200" spc="-15" dirty="0">
                <a:solidFill>
                  <a:srgbClr val="FFFFFF"/>
                </a:solidFill>
                <a:latin typeface="Futura LT Pro Book"/>
                <a:cs typeface="Futura LT Pro Book"/>
              </a:rPr>
              <a:t>ulane</a:t>
            </a:r>
            <a:r>
              <a:rPr lang="en-US" sz="2200" spc="-30" dirty="0">
                <a:solidFill>
                  <a:srgbClr val="FFFFFF"/>
                </a:solidFill>
                <a:latin typeface="Futura LT Pro Book"/>
                <a:cs typeface="Futura LT Pro Book"/>
              </a:rPr>
              <a:t> </a:t>
            </a:r>
            <a:r>
              <a:rPr lang="en-US" sz="2200" spc="-10" dirty="0">
                <a:solidFill>
                  <a:srgbClr val="FFFFFF"/>
                </a:solidFill>
                <a:latin typeface="Futura LT Pro Book"/>
                <a:cs typeface="Futura LT Pro Book"/>
              </a:rPr>
              <a:t>University.</a:t>
            </a:r>
            <a:r>
              <a:rPr lang="en-US" sz="2200" spc="-75" dirty="0">
                <a:solidFill>
                  <a:srgbClr val="FFFFFF"/>
                </a:solidFill>
                <a:latin typeface="Futura LT Pro Book"/>
                <a:cs typeface="Futura LT Pro Book"/>
              </a:rPr>
              <a:t> </a:t>
            </a:r>
            <a:r>
              <a:rPr lang="en-US" sz="2200" spc="-60" dirty="0">
                <a:solidFill>
                  <a:srgbClr val="FFFFFF"/>
                </a:solidFill>
                <a:latin typeface="Futura LT Pro Book"/>
                <a:cs typeface="Futura LT Pro Book"/>
              </a:rPr>
              <a:t>T</a:t>
            </a:r>
            <a:r>
              <a:rPr lang="en-US" sz="2200" spc="-15" dirty="0">
                <a:solidFill>
                  <a:srgbClr val="FFFFFF"/>
                </a:solidFill>
                <a:latin typeface="Futura LT Pro Book"/>
                <a:cs typeface="Futura LT Pro Book"/>
              </a:rPr>
              <a:t>he</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views</a:t>
            </a:r>
            <a:r>
              <a:rPr lang="en-US" sz="2200" spc="-10" dirty="0">
                <a:solidFill>
                  <a:srgbClr val="FFFFFF"/>
                </a:solidFill>
                <a:latin typeface="Futura LT Pro Book"/>
                <a:cs typeface="Futura LT Pro Book"/>
              </a:rPr>
              <a:t> </a:t>
            </a:r>
            <a:r>
              <a:rPr lang="en-US" sz="2200" spc="-30" dirty="0">
                <a:solidFill>
                  <a:srgbClr val="FFFFFF"/>
                </a:solidFill>
                <a:latin typeface="Futura LT Pro Book"/>
                <a:cs typeface="Futura LT Pro Book"/>
              </a:rPr>
              <a:t>e</a:t>
            </a:r>
            <a:r>
              <a:rPr lang="en-US" sz="2200" spc="-15" dirty="0">
                <a:solidFill>
                  <a:srgbClr val="FFFFFF"/>
                </a:solidFill>
                <a:latin typeface="Futura LT Pro Book"/>
                <a:cs typeface="Futura LT Pro Book"/>
              </a:rPr>
              <a:t>xp</a:t>
            </a:r>
            <a:r>
              <a:rPr lang="en-US" sz="2200" spc="-55" dirty="0">
                <a:solidFill>
                  <a:srgbClr val="FFFFFF"/>
                </a:solidFill>
                <a:latin typeface="Futura LT Pro Book"/>
                <a:cs typeface="Futura LT Pro Book"/>
              </a:rPr>
              <a:t>r</a:t>
            </a:r>
            <a:r>
              <a:rPr lang="en-US" sz="2200" spc="-15" dirty="0">
                <a:solidFill>
                  <a:srgbClr val="FFFFFF"/>
                </a:solidFill>
                <a:latin typeface="Futura LT Pro Book"/>
                <a:cs typeface="Futura LT Pro Book"/>
              </a:rPr>
              <a:t>essed</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in</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this</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p</a:t>
            </a:r>
            <a:r>
              <a:rPr lang="en-US" sz="2200" spc="-55" dirty="0">
                <a:solidFill>
                  <a:srgbClr val="FFFFFF"/>
                </a:solidFill>
                <a:latin typeface="Futura LT Pro Book"/>
                <a:cs typeface="Futura LT Pro Book"/>
              </a:rPr>
              <a:t>r</a:t>
            </a:r>
            <a:r>
              <a:rPr lang="en-US" sz="2200" spc="-15" dirty="0">
                <a:solidFill>
                  <a:srgbClr val="FFFFFF"/>
                </a:solidFill>
                <a:latin typeface="Futura LT Pro Book"/>
                <a:cs typeface="Futura LT Pro Book"/>
              </a:rPr>
              <a:t>esentation</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do</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not</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ne</a:t>
            </a:r>
            <a:r>
              <a:rPr lang="en-US" sz="2200" spc="-45" dirty="0">
                <a:solidFill>
                  <a:srgbClr val="FFFFFF"/>
                </a:solidFill>
                <a:latin typeface="Futura LT Pro Book"/>
                <a:cs typeface="Futura LT Pro Book"/>
              </a:rPr>
              <a:t>c</a:t>
            </a:r>
            <a:r>
              <a:rPr lang="en-US" sz="2200" spc="-10" dirty="0">
                <a:solidFill>
                  <a:srgbClr val="FFFFFF"/>
                </a:solidFill>
                <a:latin typeface="Futura LT Pro Book"/>
                <a:cs typeface="Futura LT Pro Book"/>
              </a:rPr>
              <a:t>essarily</a:t>
            </a:r>
            <a:r>
              <a:rPr lang="en-US" sz="2200" spc="-5" dirty="0">
                <a:solidFill>
                  <a:srgbClr val="FFFFFF"/>
                </a:solidFill>
                <a:latin typeface="Futura LT Pro Book"/>
                <a:cs typeface="Futura LT Pro Book"/>
              </a:rPr>
              <a:t> </a:t>
            </a:r>
            <a:r>
              <a:rPr lang="en-US" sz="2200" spc="-55" dirty="0">
                <a:solidFill>
                  <a:srgbClr val="FFFFFF"/>
                </a:solidFill>
                <a:latin typeface="Futura LT Pro Book"/>
                <a:cs typeface="Futura LT Pro Book"/>
              </a:rPr>
              <a:t>r</a:t>
            </a:r>
            <a:r>
              <a:rPr lang="en-US" sz="2200" spc="-10" dirty="0">
                <a:solidFill>
                  <a:srgbClr val="FFFFFF"/>
                </a:solidFill>
                <a:latin typeface="Futura LT Pro Book"/>
                <a:cs typeface="Futura LT Pro Book"/>
              </a:rPr>
              <a:t>eflect</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the views </a:t>
            </a:r>
            <a:r>
              <a:rPr lang="en-US" sz="2200" spc="-10" dirty="0">
                <a:solidFill>
                  <a:srgbClr val="FFFFFF"/>
                </a:solidFill>
                <a:latin typeface="Futura LT Pro Book"/>
                <a:cs typeface="Futura LT Pro Book"/>
              </a:rPr>
              <a:t>of</a:t>
            </a:r>
            <a:r>
              <a:rPr lang="en-US" sz="2200" spc="-30" dirty="0">
                <a:solidFill>
                  <a:srgbClr val="FFFFFF"/>
                </a:solidFill>
                <a:latin typeface="Futura LT Pro Book"/>
                <a:cs typeface="Futura LT Pro Book"/>
              </a:rPr>
              <a:t> </a:t>
            </a:r>
            <a:r>
              <a:rPr lang="en-US" sz="2200" spc="-15" dirty="0">
                <a:solidFill>
                  <a:srgbClr val="FFFFFF"/>
                </a:solidFill>
                <a:latin typeface="Futura LT Pro Book"/>
                <a:cs typeface="Futura LT Pro Book"/>
              </a:rPr>
              <a:t>USAID or</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the</a:t>
            </a:r>
            <a:r>
              <a:rPr lang="en-US" sz="2200" spc="-30" dirty="0">
                <a:solidFill>
                  <a:srgbClr val="FFFFFF"/>
                </a:solidFill>
                <a:latin typeface="Futura LT Pro Book"/>
                <a:cs typeface="Futura LT Pro Book"/>
              </a:rPr>
              <a:t> </a:t>
            </a:r>
            <a:r>
              <a:rPr lang="en-US" sz="2200" spc="-15" dirty="0">
                <a:solidFill>
                  <a:srgbClr val="FFFFFF"/>
                </a:solidFill>
                <a:latin typeface="Futura LT Pro Book"/>
                <a:cs typeface="Futura LT Pro Book"/>
              </a:rPr>
              <a:t>United</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States</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gove</a:t>
            </a:r>
            <a:r>
              <a:rPr lang="en-US" sz="2200" dirty="0">
                <a:solidFill>
                  <a:srgbClr val="FFFFFF"/>
                </a:solidFill>
                <a:latin typeface="Futura LT Pro Book"/>
                <a:cs typeface="Futura LT Pro Book"/>
              </a:rPr>
              <a:t>r</a:t>
            </a:r>
            <a:r>
              <a:rPr lang="en-US" sz="2200" spc="-15" dirty="0">
                <a:solidFill>
                  <a:srgbClr val="FFFFFF"/>
                </a:solidFill>
                <a:latin typeface="Futura LT Pro Book"/>
                <a:cs typeface="Futura LT Pro Book"/>
              </a:rPr>
              <a:t>nment.</a:t>
            </a:r>
            <a:endParaRPr lang="en-US" sz="2200" dirty="0">
              <a:solidFill>
                <a:prstClr val="black"/>
              </a:solidFill>
              <a:latin typeface="Futura LT Pro Book"/>
              <a:cs typeface="Futura LT Pro Book"/>
            </a:endParaRPr>
          </a:p>
          <a:p>
            <a:endParaRPr lang="en-US" dirty="0" smtClean="0">
              <a:solidFill>
                <a:prstClr val="black"/>
              </a:solidFill>
            </a:endParaRPr>
          </a:p>
          <a:p>
            <a:r>
              <a:rPr lang="en-US" sz="2000" b="1" dirty="0" smtClean="0">
                <a:solidFill>
                  <a:prstClr val="white"/>
                </a:solidFill>
                <a:latin typeface="Futura LT Pro Book" panose="020B0502020204020303" pitchFamily="34" charset="0"/>
              </a:rPr>
              <a:t>www.measureevaluation.org</a:t>
            </a:r>
            <a:endParaRPr lang="en-US" sz="2000" b="1" dirty="0">
              <a:solidFill>
                <a:prstClr val="white"/>
              </a:solidFill>
              <a:latin typeface="Futura LT Pro Book" panose="020B0502020204020303" pitchFamily="34" charset="0"/>
            </a:endParaRPr>
          </a:p>
        </p:txBody>
      </p:sp>
    </p:spTree>
    <p:extLst>
      <p:ext uri="{BB962C8B-B14F-4D97-AF65-F5344CB8AC3E}">
        <p14:creationId xmlns:p14="http://schemas.microsoft.com/office/powerpoint/2010/main" val="210320029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10058400" cy="1371600"/>
          </a:xfrm>
          <a:prstGeom prst="rect">
            <a:avLst/>
          </a:prstGeom>
          <a:solidFill>
            <a:srgbClr val="D8A3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653118360"/>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Lst>
  <p:txStyles>
    <p:titleStyle>
      <a:lvl1pPr>
        <a:defRPr>
          <a:solidFill>
            <a:srgbClr val="243F87"/>
          </a:solidFill>
          <a:latin typeface="+mj-lt"/>
          <a:ea typeface="+mj-ea"/>
          <a:cs typeface="+mj-cs"/>
        </a:defRPr>
      </a:lvl1pPr>
    </p:titleStyle>
    <p:bodyStyle>
      <a:lvl1pPr marL="0">
        <a:defRPr sz="2400">
          <a:solidFill>
            <a:schemeClr val="tx1"/>
          </a:solidFill>
          <a:latin typeface="Futura LT Pro Book" panose="020B0502020204020303" pitchFamily="34" charset="0"/>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2.jp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2.jp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p>
        </p:txBody>
      </p:sp>
      <p:sp>
        <p:nvSpPr>
          <p:cNvPr id="4" name="object 4"/>
          <p:cNvSpPr/>
          <p:nvPr/>
        </p:nvSpPr>
        <p:spPr>
          <a:xfrm>
            <a:off x="0" y="1312545"/>
            <a:ext cx="10057765" cy="5273040"/>
          </a:xfrm>
          <a:custGeom>
            <a:avLst/>
            <a:gdLst/>
            <a:ahLst/>
            <a:cxnLst/>
            <a:rect l="l" t="t" r="r" b="b"/>
            <a:pathLst>
              <a:path w="10057765" h="5273040">
                <a:moveTo>
                  <a:pt x="0" y="5272455"/>
                </a:moveTo>
                <a:lnTo>
                  <a:pt x="10057638" y="5272455"/>
                </a:lnTo>
                <a:lnTo>
                  <a:pt x="10057638" y="0"/>
                </a:lnTo>
                <a:lnTo>
                  <a:pt x="0" y="0"/>
                </a:lnTo>
                <a:lnTo>
                  <a:pt x="0" y="5272455"/>
                </a:lnTo>
                <a:close/>
              </a:path>
            </a:pathLst>
          </a:custGeom>
          <a:solidFill>
            <a:srgbClr val="0E256A"/>
          </a:solidFill>
        </p:spPr>
        <p:txBody>
          <a:bodyPr wrap="square" lIns="0" tIns="0" rIns="0" bIns="0" rtlCol="0"/>
          <a:lstStyle/>
          <a:p>
            <a:endParaRPr>
              <a:solidFill>
                <a:srgbClr val="243F87"/>
              </a:solidFill>
            </a:endParaRPr>
          </a:p>
        </p:txBody>
      </p:sp>
      <p:grpSp>
        <p:nvGrpSpPr>
          <p:cNvPr id="10" name="Group 9"/>
          <p:cNvGrpSpPr/>
          <p:nvPr/>
        </p:nvGrpSpPr>
        <p:grpSpPr>
          <a:xfrm>
            <a:off x="4833204" y="6781800"/>
            <a:ext cx="4342829" cy="731138"/>
            <a:chOff x="2362771" y="6712101"/>
            <a:chExt cx="5056591" cy="851304"/>
          </a:xfrm>
        </p:grpSpPr>
        <p:sp>
          <p:nvSpPr>
            <p:cNvPr id="3" name="object 3"/>
            <p:cNvSpPr/>
            <p:nvPr/>
          </p:nvSpPr>
          <p:spPr>
            <a:xfrm>
              <a:off x="6534012" y="6712101"/>
              <a:ext cx="885350" cy="851304"/>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4728730" y="6807834"/>
              <a:ext cx="1059992" cy="661828"/>
            </a:xfrm>
            <a:prstGeom prst="rect">
              <a:avLst/>
            </a:prstGeom>
            <a:blipFill>
              <a:blip r:embed="rId4" cstate="print"/>
              <a:stretch>
                <a:fillRect/>
              </a:stretch>
            </a:blipFill>
          </p:spPr>
          <p:txBody>
            <a:bodyPr wrap="square" lIns="0" tIns="0" rIns="0" bIns="0" rtlCol="0"/>
            <a:lstStyle/>
            <a:p>
              <a:endParaRPr/>
            </a:p>
          </p:txBody>
        </p:sp>
        <p:sp>
          <p:nvSpPr>
            <p:cNvPr id="9" name="object 9"/>
            <p:cNvSpPr/>
            <p:nvPr/>
          </p:nvSpPr>
          <p:spPr>
            <a:xfrm>
              <a:off x="2362771" y="6855256"/>
              <a:ext cx="1893912" cy="636778"/>
            </a:xfrm>
            <a:prstGeom prst="rect">
              <a:avLst/>
            </a:prstGeom>
            <a:blipFill>
              <a:blip r:embed="rId5" cstate="print"/>
              <a:stretch>
                <a:fillRect/>
              </a:stretch>
            </a:blipFill>
          </p:spPr>
          <p:txBody>
            <a:bodyPr wrap="square" lIns="0" tIns="0" rIns="0" bIns="0" rtlCol="0"/>
            <a:lstStyle/>
            <a:p>
              <a:endParaRPr/>
            </a:p>
          </p:txBody>
        </p:sp>
      </p:grpSp>
      <p:sp>
        <p:nvSpPr>
          <p:cNvPr id="7" name="object 7"/>
          <p:cNvSpPr txBox="1"/>
          <p:nvPr/>
        </p:nvSpPr>
        <p:spPr>
          <a:xfrm>
            <a:off x="782371" y="1629549"/>
            <a:ext cx="7577454" cy="4154984"/>
          </a:xfrm>
          <a:prstGeom prst="rect">
            <a:avLst/>
          </a:prstGeom>
        </p:spPr>
        <p:txBody>
          <a:bodyPr vert="horz" wrap="square" lIns="0" tIns="0" rIns="0" bIns="0" rtlCol="0">
            <a:spAutoFit/>
          </a:bodyPr>
          <a:lstStyle/>
          <a:p>
            <a:r>
              <a:rPr lang="en-US" sz="5400" b="1" baseline="30000" dirty="0" smtClean="0">
                <a:solidFill>
                  <a:schemeClr val="bg1"/>
                </a:solidFill>
                <a:latin typeface="Futura LT Pro Book" panose="020B0502020204020303" pitchFamily="34" charset="0"/>
              </a:rPr>
              <a:t>Collecting </a:t>
            </a:r>
            <a:r>
              <a:rPr lang="en-US" sz="5400" b="1" baseline="30000" dirty="0">
                <a:solidFill>
                  <a:schemeClr val="bg1"/>
                </a:solidFill>
                <a:latin typeface="Futura LT Pro Book" panose="020B0502020204020303" pitchFamily="34" charset="0"/>
              </a:rPr>
              <a:t>the Essential Survey Indicators </a:t>
            </a:r>
            <a:r>
              <a:rPr lang="en-US" sz="5400" b="1" baseline="30000" dirty="0" smtClean="0">
                <a:solidFill>
                  <a:schemeClr val="bg1"/>
                </a:solidFill>
                <a:latin typeface="Futura LT Pro Book" panose="020B0502020204020303" pitchFamily="34" charset="0"/>
              </a:rPr>
              <a:t>of </a:t>
            </a:r>
            <a:r>
              <a:rPr lang="en-US" sz="5400" b="1" baseline="30000" dirty="0">
                <a:solidFill>
                  <a:schemeClr val="bg1"/>
                </a:solidFill>
                <a:latin typeface="Futura LT Pro Book" panose="020B0502020204020303" pitchFamily="34" charset="0"/>
              </a:rPr>
              <a:t>Orphans and Vulnerable Children </a:t>
            </a:r>
            <a:r>
              <a:rPr lang="en-US" sz="5400" b="1" baseline="30000" dirty="0" smtClean="0">
                <a:solidFill>
                  <a:schemeClr val="bg1"/>
                </a:solidFill>
                <a:latin typeface="Futura LT Pro Book" panose="020B0502020204020303" pitchFamily="34" charset="0"/>
              </a:rPr>
              <a:t>Well-Being </a:t>
            </a:r>
            <a:r>
              <a:rPr lang="en-US" sz="5400" b="1" baseline="30000" dirty="0">
                <a:solidFill>
                  <a:schemeClr val="bg1"/>
                </a:solidFill>
                <a:latin typeface="Futura LT Pro Book" panose="020B0502020204020303" pitchFamily="34" charset="0"/>
              </a:rPr>
              <a:t>through Outcomes Monitoring</a:t>
            </a:r>
          </a:p>
          <a:p>
            <a:endParaRPr lang="en-US" b="1" baseline="30000" dirty="0" smtClean="0">
              <a:solidFill>
                <a:schemeClr val="bg1"/>
              </a:solidFill>
              <a:latin typeface="Futura LT Pro Book" panose="020B0502020204020303" pitchFamily="34" charset="0"/>
            </a:endParaRPr>
          </a:p>
          <a:p>
            <a:endParaRPr lang="en-US" b="1" baseline="30000" dirty="0">
              <a:solidFill>
                <a:schemeClr val="bg1"/>
              </a:solidFill>
              <a:latin typeface="Futura LT Pro Book" panose="020B0502020204020303" pitchFamily="34" charset="0"/>
            </a:endParaRPr>
          </a:p>
          <a:p>
            <a:endParaRPr lang="en-US" b="1" baseline="30000" dirty="0" smtClean="0">
              <a:solidFill>
                <a:schemeClr val="bg1"/>
              </a:solidFill>
              <a:latin typeface="Futura LT Pro Book" panose="020B0502020204020303" pitchFamily="34" charset="0"/>
            </a:endParaRPr>
          </a:p>
          <a:p>
            <a:endParaRPr lang="en-US" b="1" baseline="30000" dirty="0">
              <a:solidFill>
                <a:schemeClr val="bg1"/>
              </a:solidFill>
              <a:latin typeface="Futura LT Pro Book" panose="020B0502020204020303" pitchFamily="34" charset="0"/>
            </a:endParaRPr>
          </a:p>
          <a:p>
            <a:endParaRPr lang="en-US" b="1" baseline="30000" dirty="0" smtClean="0">
              <a:solidFill>
                <a:schemeClr val="bg1"/>
              </a:solidFill>
              <a:latin typeface="Futura LT Pro Book" panose="020B0502020204020303" pitchFamily="34" charset="0"/>
            </a:endParaRPr>
          </a:p>
          <a:p>
            <a:endParaRPr lang="en-US" b="1" baseline="30000" dirty="0">
              <a:solidFill>
                <a:schemeClr val="bg1"/>
              </a:solidFill>
              <a:latin typeface="Futura LT Pro Book" panose="020B0502020204020303" pitchFamily="34" charset="0"/>
            </a:endParaRPr>
          </a:p>
          <a:p>
            <a:endParaRPr lang="en-US" b="1" baseline="30000" dirty="0" smtClean="0">
              <a:solidFill>
                <a:schemeClr val="bg1"/>
              </a:solidFill>
              <a:latin typeface="Futura LT Pro Book" panose="020B0502020204020303" pitchFamily="34" charset="0"/>
            </a:endParaRPr>
          </a:p>
          <a:p>
            <a:endParaRPr lang="en-US" b="1" baseline="30000" dirty="0" smtClean="0">
              <a:solidFill>
                <a:schemeClr val="bg1"/>
              </a:solidFill>
              <a:latin typeface="Futura LT Pro Book" panose="020B0502020204020303" pitchFamily="34" charset="0"/>
            </a:endParaRPr>
          </a:p>
          <a:p>
            <a:endParaRPr lang="en-US" b="1" baseline="30000" dirty="0">
              <a:solidFill>
                <a:schemeClr val="bg1"/>
              </a:solidFill>
              <a:latin typeface="Futura LT Pro Book" panose="020B0502020204020303" pitchFamily="34" charset="0"/>
            </a:endParaRPr>
          </a:p>
          <a:p>
            <a:r>
              <a:rPr lang="en-US" sz="2000" b="1" baseline="30000" dirty="0" smtClean="0">
                <a:solidFill>
                  <a:schemeClr val="bg1"/>
                </a:solidFill>
                <a:latin typeface="Futura LT Pro Book" panose="020B0502020204020303" pitchFamily="34" charset="0"/>
              </a:rPr>
              <a:t>May </a:t>
            </a:r>
            <a:r>
              <a:rPr lang="en-US" sz="2000" b="1" baseline="30000" dirty="0">
                <a:solidFill>
                  <a:schemeClr val="bg1"/>
                </a:solidFill>
                <a:latin typeface="Futura LT Pro Book" panose="020B0502020204020303" pitchFamily="34" charset="0"/>
              </a:rPr>
              <a:t>2016</a:t>
            </a:r>
            <a:endParaRPr sz="2000" dirty="0">
              <a:solidFill>
                <a:schemeClr val="bg1"/>
              </a:solidFill>
              <a:latin typeface="Futura LT Pro Book" panose="020B0502020204020303" pitchFamily="34" charset="0"/>
              <a:cs typeface="Gill Sans MT"/>
            </a:endParaRPr>
          </a:p>
        </p:txBody>
      </p:sp>
      <p:sp>
        <p:nvSpPr>
          <p:cNvPr id="11" name="TextBox 10"/>
          <p:cNvSpPr txBox="1"/>
          <p:nvPr/>
        </p:nvSpPr>
        <p:spPr>
          <a:xfrm>
            <a:off x="722998" y="762000"/>
            <a:ext cx="8954402" cy="830997"/>
          </a:xfrm>
          <a:prstGeom prst="rect">
            <a:avLst/>
          </a:prstGeom>
          <a:noFill/>
        </p:spPr>
        <p:txBody>
          <a:bodyPr wrap="square" rtlCol="0">
            <a:spAutoFit/>
          </a:bodyPr>
          <a:lstStyle/>
          <a:p>
            <a:r>
              <a:rPr lang="en-US" sz="4800" baseline="30000" dirty="0">
                <a:solidFill>
                  <a:schemeClr val="bg1"/>
                </a:solidFill>
                <a:latin typeface="Futura LT Pro Book" panose="020B0502020204020303" pitchFamily="34" charset="0"/>
              </a:rPr>
              <a:t>PEPFAR Monitoring, Evaluation, and Reporting</a:t>
            </a:r>
            <a:endParaRPr lang="en-US" sz="48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039962" y="483178"/>
            <a:ext cx="9018438" cy="877163"/>
          </a:xfrm>
          <a:prstGeom prst="rect">
            <a:avLst/>
          </a:prstGeom>
        </p:spPr>
        <p:txBody>
          <a:bodyPr vert="horz" wrap="square" lIns="0" tIns="0" rIns="0" bIns="0" rtlCol="0">
            <a:spAutoFit/>
          </a:bodyPr>
          <a:lstStyle/>
          <a:p>
            <a:pPr marL="12700"/>
            <a:r>
              <a:rPr lang="en-US" sz="5700" b="1" spc="-240" dirty="0" smtClean="0">
                <a:solidFill>
                  <a:srgbClr val="0E256A"/>
                </a:solidFill>
                <a:latin typeface="Futura LT Pro Book"/>
                <a:cs typeface="Futura LT Pro Book"/>
              </a:rPr>
              <a:t>Prepare for the fieldwork</a:t>
            </a:r>
            <a:endParaRPr sz="5700" dirty="0">
              <a:solidFill>
                <a:srgbClr val="0E256A"/>
              </a:solidFill>
              <a:latin typeface="Futura LT Pro Book"/>
              <a:cs typeface="Futura LT Pro Book"/>
            </a:endParaRPr>
          </a:p>
        </p:txBody>
      </p:sp>
      <p:sp>
        <p:nvSpPr>
          <p:cNvPr id="9" name="object 4"/>
          <p:cNvSpPr txBox="1"/>
          <p:nvPr/>
        </p:nvSpPr>
        <p:spPr>
          <a:xfrm>
            <a:off x="1219200" y="1676400"/>
            <a:ext cx="8305800" cy="5967980"/>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Obtain sample household lists and/or maps and become familiar with the area where the team will be working. </a:t>
            </a:r>
            <a:endParaRPr lang="en-US" sz="2800" spc="-165" dirty="0" smtClean="0">
              <a:solidFill>
                <a:prstClr val="black"/>
              </a:solidFill>
              <a:latin typeface="Futura LT Pro Book"/>
              <a:cs typeface="Futura LT Pro Book"/>
            </a:endParaRP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Determine the best arrangements for travel and accommodations. </a:t>
            </a:r>
            <a:endParaRPr lang="en-US" sz="2800" spc="-165" dirty="0" smtClean="0">
              <a:solidFill>
                <a:prstClr val="black"/>
              </a:solidFill>
              <a:latin typeface="Futura LT Pro Book"/>
              <a:cs typeface="Futura LT Pro Book"/>
            </a:endParaRP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Check with the research team to make sure that the local authorities have been informed about the study and </a:t>
            </a:r>
            <a:r>
              <a:rPr lang="en-US" sz="2800" spc="-165" dirty="0" smtClean="0">
                <a:solidFill>
                  <a:prstClr val="black"/>
                </a:solidFill>
                <a:latin typeface="Futura LT Pro Book"/>
                <a:cs typeface="Futura LT Pro Book"/>
              </a:rPr>
              <a:t>know when you will </a:t>
            </a:r>
            <a:r>
              <a:rPr lang="en-US" sz="2800" spc="-165" dirty="0">
                <a:solidFill>
                  <a:prstClr val="black"/>
                </a:solidFill>
                <a:latin typeface="Futura LT Pro Book"/>
                <a:cs typeface="Futura LT Pro Book"/>
              </a:rPr>
              <a:t>visit </a:t>
            </a:r>
            <a:r>
              <a:rPr lang="en-US" sz="2800" spc="-165" dirty="0" smtClean="0">
                <a:solidFill>
                  <a:prstClr val="black"/>
                </a:solidFill>
                <a:latin typeface="Futura LT Pro Book"/>
                <a:cs typeface="Futura LT Pro Book"/>
              </a:rPr>
              <a:t>their </a:t>
            </a:r>
            <a:r>
              <a:rPr lang="en-US" sz="2800" spc="-165" dirty="0">
                <a:solidFill>
                  <a:prstClr val="black"/>
                </a:solidFill>
                <a:latin typeface="Futura LT Pro Book"/>
                <a:cs typeface="Futura LT Pro Book"/>
              </a:rPr>
              <a:t>area</a:t>
            </a:r>
            <a:r>
              <a:rPr lang="en-US" sz="2800" spc="-165" dirty="0" smtClean="0">
                <a:solidFill>
                  <a:prstClr val="black"/>
                </a:solidFill>
                <a:latin typeface="Futura LT Pro Book"/>
                <a:cs typeface="Futura LT Pro Book"/>
              </a:rPr>
              <a:t>.</a:t>
            </a:r>
          </a:p>
          <a:p>
            <a:pPr marL="12700">
              <a:lnSpc>
                <a:spcPts val="3600"/>
              </a:lnSpc>
              <a:buClr>
                <a:srgbClr val="243F87"/>
              </a:buClr>
            </a:pPr>
            <a:r>
              <a:rPr lang="en-US" sz="2800" spc="-165" dirty="0" smtClean="0">
                <a:solidFill>
                  <a:prstClr val="black"/>
                </a:solidFill>
                <a:latin typeface="Futura LT Pro Book"/>
                <a:cs typeface="Futura LT Pro Book"/>
              </a:rPr>
              <a:t> </a:t>
            </a: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Obtain all monetary advances, supplies, and equipment necessary for the team to complete its assigned interviews. </a:t>
            </a:r>
          </a:p>
        </p:txBody>
      </p:sp>
    </p:spTree>
    <p:extLst>
      <p:ext uri="{BB962C8B-B14F-4D97-AF65-F5344CB8AC3E}">
        <p14:creationId xmlns:p14="http://schemas.microsoft.com/office/powerpoint/2010/main" val="5838509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039962" y="483178"/>
            <a:ext cx="9018438" cy="877163"/>
          </a:xfrm>
          <a:prstGeom prst="rect">
            <a:avLst/>
          </a:prstGeom>
        </p:spPr>
        <p:txBody>
          <a:bodyPr vert="horz" wrap="square" lIns="0" tIns="0" rIns="0" bIns="0" rtlCol="0">
            <a:spAutoFit/>
          </a:bodyPr>
          <a:lstStyle/>
          <a:p>
            <a:pPr marL="12700"/>
            <a:r>
              <a:rPr lang="en-US" sz="5700" b="1" spc="-240" dirty="0" smtClean="0">
                <a:solidFill>
                  <a:srgbClr val="0E256A"/>
                </a:solidFill>
                <a:latin typeface="Futura LT Pro Book"/>
                <a:cs typeface="Futura LT Pro Book"/>
              </a:rPr>
              <a:t>In the field</a:t>
            </a:r>
            <a:endParaRPr sz="5700" dirty="0">
              <a:solidFill>
                <a:srgbClr val="0E256A"/>
              </a:solidFill>
              <a:latin typeface="Futura LT Pro Book"/>
              <a:cs typeface="Futura LT Pro Book"/>
            </a:endParaRPr>
          </a:p>
        </p:txBody>
      </p:sp>
      <p:sp>
        <p:nvSpPr>
          <p:cNvPr id="9" name="object 4"/>
          <p:cNvSpPr txBox="1"/>
          <p:nvPr/>
        </p:nvSpPr>
        <p:spPr>
          <a:xfrm>
            <a:off x="1219200" y="1676400"/>
            <a:ext cx="8305800" cy="4903907"/>
          </a:xfrm>
          <a:prstGeom prst="rect">
            <a:avLst/>
          </a:prstGeom>
        </p:spPr>
        <p:txBody>
          <a:bodyPr vert="horz" wrap="square" lIns="0" tIns="0" rIns="0" bIns="0" rtlCol="0">
            <a:spAutoFit/>
          </a:bodyPr>
          <a:lstStyle/>
          <a:p>
            <a:pPr marL="12700">
              <a:buClr>
                <a:srgbClr val="243F87"/>
              </a:buClr>
            </a:pPr>
            <a:r>
              <a:rPr lang="en-US" sz="2800" spc="-165" dirty="0" smtClean="0">
                <a:solidFill>
                  <a:prstClr val="black"/>
                </a:solidFill>
                <a:latin typeface="Futura LT Pro Book"/>
                <a:cs typeface="Futura LT Pro Book"/>
              </a:rPr>
              <a:t>You are responsible for:</a:t>
            </a:r>
          </a:p>
          <a:p>
            <a:pPr marL="12700">
              <a:buClr>
                <a:srgbClr val="243F87"/>
              </a:buClr>
            </a:pPr>
            <a:endParaRPr lang="en-US" sz="2400" spc="-165" dirty="0">
              <a:solidFill>
                <a:prstClr val="black"/>
              </a:solidFill>
              <a:latin typeface="Futura LT Pro Book"/>
              <a:cs typeface="Futura LT Pro Book"/>
            </a:endParaRPr>
          </a:p>
          <a:p>
            <a:pPr marL="927100" lvl="1" indent="-457200">
              <a:lnSpc>
                <a:spcPts val="40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Distributing the workload among data </a:t>
            </a:r>
            <a:r>
              <a:rPr lang="en-US" sz="2800" spc="-165" dirty="0" smtClean="0">
                <a:solidFill>
                  <a:prstClr val="black"/>
                </a:solidFill>
                <a:latin typeface="Futura LT Pro Book"/>
                <a:cs typeface="Futura LT Pro Book"/>
              </a:rPr>
              <a:t>collectors</a:t>
            </a:r>
          </a:p>
          <a:p>
            <a:pPr marL="927100" lvl="1" indent="-457200">
              <a:lnSpc>
                <a:spcPts val="4000"/>
              </a:lnSpc>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Ensuring </a:t>
            </a:r>
            <a:r>
              <a:rPr lang="en-US" sz="2800" spc="-165" dirty="0">
                <a:solidFill>
                  <a:prstClr val="black"/>
                </a:solidFill>
                <a:latin typeface="Futura LT Pro Book"/>
                <a:cs typeface="Futura LT Pro Book"/>
              </a:rPr>
              <a:t>data collectors have enough: </a:t>
            </a:r>
          </a:p>
          <a:p>
            <a:pPr marL="1841500" lvl="3" indent="-457200">
              <a:lnSpc>
                <a:spcPts val="4000"/>
              </a:lnSpc>
              <a:buClr>
                <a:srgbClr val="243F87"/>
              </a:buClr>
              <a:buFont typeface="Wingdings" panose="05000000000000000000" pitchFamily="2" charset="2"/>
              <a:buChar char="§"/>
            </a:pPr>
            <a:r>
              <a:rPr lang="en-US" sz="2800" spc="-165" dirty="0" smtClean="0">
                <a:solidFill>
                  <a:prstClr val="black"/>
                </a:solidFill>
                <a:latin typeface="Futura LT Pro Book"/>
                <a:cs typeface="Futura LT Pro Book"/>
              </a:rPr>
              <a:t>Blank </a:t>
            </a:r>
            <a:r>
              <a:rPr lang="en-US" sz="2800" spc="-165" dirty="0">
                <a:solidFill>
                  <a:prstClr val="black"/>
                </a:solidFill>
                <a:latin typeface="Futura LT Pro Book"/>
                <a:cs typeface="Futura LT Pro Book"/>
              </a:rPr>
              <a:t>questionnaires </a:t>
            </a:r>
            <a:r>
              <a:rPr lang="en-US" sz="2800" spc="-165" dirty="0" smtClean="0">
                <a:solidFill>
                  <a:prstClr val="black"/>
                </a:solidFill>
                <a:latin typeface="Futura LT Pro Book"/>
                <a:cs typeface="Futura LT Pro Book"/>
              </a:rPr>
              <a:t>and </a:t>
            </a:r>
            <a:r>
              <a:rPr lang="en-US" sz="2800" spc="-165" dirty="0">
                <a:solidFill>
                  <a:prstClr val="black"/>
                </a:solidFill>
                <a:latin typeface="Futura LT Pro Book"/>
                <a:cs typeface="Futura LT Pro Book"/>
              </a:rPr>
              <a:t>control </a:t>
            </a:r>
            <a:r>
              <a:rPr lang="en-US" sz="2800" spc="-165" dirty="0" smtClean="0">
                <a:solidFill>
                  <a:prstClr val="black"/>
                </a:solidFill>
                <a:latin typeface="Futura LT Pro Book"/>
                <a:cs typeface="Futura LT Pro Book"/>
              </a:rPr>
              <a:t>sheets</a:t>
            </a:r>
            <a:endParaRPr lang="en-US" sz="2800" spc="-165" dirty="0">
              <a:solidFill>
                <a:prstClr val="black"/>
              </a:solidFill>
              <a:latin typeface="Futura LT Pro Book"/>
              <a:cs typeface="Futura LT Pro Book"/>
            </a:endParaRPr>
          </a:p>
          <a:p>
            <a:pPr marL="927100" lvl="1" indent="-457200">
              <a:lnSpc>
                <a:spcPts val="40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Monitoring progress and </a:t>
            </a:r>
            <a:r>
              <a:rPr lang="en-US" sz="2800" spc="-165" dirty="0" smtClean="0">
                <a:solidFill>
                  <a:prstClr val="black"/>
                </a:solidFill>
                <a:latin typeface="Futura LT Pro Book"/>
                <a:cs typeface="Futura LT Pro Book"/>
              </a:rPr>
              <a:t>quality</a:t>
            </a:r>
            <a:endParaRPr lang="en-US" sz="2800" spc="-165" dirty="0">
              <a:solidFill>
                <a:prstClr val="black"/>
              </a:solidFill>
              <a:latin typeface="Futura LT Pro Book"/>
              <a:cs typeface="Futura LT Pro Book"/>
            </a:endParaRPr>
          </a:p>
          <a:p>
            <a:pPr marL="927100" lvl="1" indent="-457200">
              <a:lnSpc>
                <a:spcPts val="40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Communicating with </a:t>
            </a:r>
            <a:r>
              <a:rPr lang="en-US" sz="2800" spc="-165" dirty="0" smtClean="0">
                <a:solidFill>
                  <a:prstClr val="black"/>
                </a:solidFill>
                <a:latin typeface="Futura LT Pro Book"/>
                <a:cs typeface="Futura LT Pro Book"/>
              </a:rPr>
              <a:t>the central office</a:t>
            </a:r>
            <a:endParaRPr lang="en-US" sz="2800" spc="-165" dirty="0">
              <a:solidFill>
                <a:prstClr val="black"/>
              </a:solidFill>
              <a:latin typeface="Futura LT Pro Book"/>
              <a:cs typeface="Futura LT Pro Book"/>
            </a:endParaRPr>
          </a:p>
          <a:p>
            <a:pPr marL="927100" lvl="1" indent="-457200">
              <a:lnSpc>
                <a:spcPts val="40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Managing the team’s </a:t>
            </a:r>
            <a:r>
              <a:rPr lang="en-US" sz="2800" spc="-165" dirty="0" smtClean="0">
                <a:solidFill>
                  <a:prstClr val="black"/>
                </a:solidFill>
                <a:latin typeface="Futura LT Pro Book"/>
                <a:cs typeface="Futura LT Pro Book"/>
              </a:rPr>
              <a:t>transportation</a:t>
            </a:r>
            <a:endParaRPr lang="en-US" sz="2800" spc="-165" dirty="0">
              <a:solidFill>
                <a:prstClr val="black"/>
              </a:solidFill>
              <a:latin typeface="Futura LT Pro Book"/>
              <a:cs typeface="Futura LT Pro Book"/>
            </a:endParaRPr>
          </a:p>
          <a:p>
            <a:pPr marL="927100" lvl="1" indent="-457200">
              <a:lnSpc>
                <a:spcPts val="40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Ensuring lodging and food for the </a:t>
            </a:r>
            <a:r>
              <a:rPr lang="en-US" sz="2800" spc="-165" dirty="0" smtClean="0">
                <a:solidFill>
                  <a:prstClr val="black"/>
                </a:solidFill>
                <a:latin typeface="Futura LT Pro Book"/>
                <a:cs typeface="Futura LT Pro Book"/>
              </a:rPr>
              <a:t>team</a:t>
            </a:r>
            <a:endParaRPr lang="en-US" sz="2800" spc="-165" dirty="0">
              <a:solidFill>
                <a:prstClr val="black"/>
              </a:solidFill>
              <a:latin typeface="Futura LT Pro Book"/>
              <a:cs typeface="Futura LT Pro Book"/>
            </a:endParaRPr>
          </a:p>
          <a:p>
            <a:pPr marL="927100" lvl="1" indent="-457200">
              <a:lnSpc>
                <a:spcPts val="40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Building a positive team spirit </a:t>
            </a:r>
          </a:p>
        </p:txBody>
      </p:sp>
    </p:spTree>
    <p:extLst>
      <p:ext uri="{BB962C8B-B14F-4D97-AF65-F5344CB8AC3E}">
        <p14:creationId xmlns:p14="http://schemas.microsoft.com/office/powerpoint/2010/main" val="77591752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280598" y="152400"/>
            <a:ext cx="9829800" cy="1231106"/>
          </a:xfrm>
          <a:prstGeom prst="rect">
            <a:avLst/>
          </a:prstGeom>
        </p:spPr>
        <p:txBody>
          <a:bodyPr vert="horz" wrap="square" lIns="0" tIns="0" rIns="0" bIns="0" rtlCol="0">
            <a:spAutoFit/>
          </a:bodyPr>
          <a:lstStyle/>
          <a:p>
            <a:pPr marL="12700"/>
            <a:r>
              <a:rPr lang="en-US" sz="4000" b="1" spc="-240" dirty="0" smtClean="0">
                <a:solidFill>
                  <a:srgbClr val="0E256A"/>
                </a:solidFill>
                <a:latin typeface="Futura LT Pro Book"/>
                <a:cs typeface="Futura LT Pro Book"/>
              </a:rPr>
              <a:t>Example of a quality control checklist for use</a:t>
            </a:r>
            <a:endParaRPr lang="en-US" sz="4000" dirty="0">
              <a:solidFill>
                <a:srgbClr val="0E256A"/>
              </a:solidFill>
              <a:latin typeface="Futura LT Pro Book"/>
              <a:cs typeface="Futura LT Pro Book"/>
            </a:endParaRPr>
          </a:p>
          <a:p>
            <a:pPr marL="12700"/>
            <a:r>
              <a:rPr lang="en-US" sz="4000" b="1" spc="-240" dirty="0" smtClean="0">
                <a:solidFill>
                  <a:srgbClr val="0E256A"/>
                </a:solidFill>
                <a:latin typeface="Futura LT Pro Book"/>
                <a:cs typeface="Futura LT Pro Book"/>
              </a:rPr>
              <a:t>by supervisors</a:t>
            </a:r>
            <a:endParaRPr sz="4000" dirty="0">
              <a:solidFill>
                <a:srgbClr val="0E256A"/>
              </a:solidFill>
              <a:latin typeface="Futura LT Pro Book"/>
              <a:cs typeface="Futura LT Pro Book"/>
            </a:endParaRPr>
          </a:p>
        </p:txBody>
      </p:sp>
      <p:pic>
        <p:nvPicPr>
          <p:cNvPr id="5"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r="1972"/>
          <a:stretch/>
        </p:blipFill>
        <p:spPr bwMode="auto">
          <a:xfrm>
            <a:off x="2396" y="1535906"/>
            <a:ext cx="9940293" cy="6078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9606204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35943" y="286940"/>
            <a:ext cx="10210800" cy="738664"/>
          </a:xfrm>
          <a:prstGeom prst="rect">
            <a:avLst/>
          </a:prstGeom>
        </p:spPr>
        <p:txBody>
          <a:bodyPr vert="horz" wrap="square" lIns="0" tIns="0" rIns="0" bIns="0" rtlCol="0">
            <a:spAutoFit/>
          </a:bodyPr>
          <a:lstStyle/>
          <a:p>
            <a:pPr marL="12700"/>
            <a:r>
              <a:rPr lang="en-US" sz="4800" b="1" spc="-240" dirty="0" smtClean="0">
                <a:solidFill>
                  <a:srgbClr val="0E256A"/>
                </a:solidFill>
                <a:latin typeface="Futura LT Pro Book"/>
                <a:cs typeface="Futura LT Pro Book"/>
              </a:rPr>
              <a:t>  Editing and performance monitoring</a:t>
            </a:r>
            <a:endParaRPr sz="4800" dirty="0">
              <a:solidFill>
                <a:srgbClr val="0E256A"/>
              </a:solidFill>
              <a:latin typeface="Futura LT Pro Book"/>
              <a:cs typeface="Futura LT Pro Book"/>
            </a:endParaRPr>
          </a:p>
        </p:txBody>
      </p:sp>
      <p:sp>
        <p:nvSpPr>
          <p:cNvPr id="9" name="object 4"/>
          <p:cNvSpPr txBox="1"/>
          <p:nvPr/>
        </p:nvSpPr>
        <p:spPr>
          <a:xfrm>
            <a:off x="1219200" y="1676400"/>
            <a:ext cx="8305800" cy="4585871"/>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Observe at least one interview every day. </a:t>
            </a: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While still in </a:t>
            </a:r>
            <a:r>
              <a:rPr lang="en-US" sz="2800" spc="-165" dirty="0">
                <a:solidFill>
                  <a:prstClr val="black"/>
                </a:solidFill>
                <a:latin typeface="Futura LT Pro Book"/>
                <a:cs typeface="Futura LT Pro Book"/>
              </a:rPr>
              <a:t>the </a:t>
            </a:r>
            <a:r>
              <a:rPr lang="en-US" sz="2800" spc="-165" dirty="0" smtClean="0">
                <a:solidFill>
                  <a:prstClr val="black"/>
                </a:solidFill>
                <a:latin typeface="Futura LT Pro Book"/>
                <a:cs typeface="Futura LT Pro Book"/>
              </a:rPr>
              <a:t>field, edit </a:t>
            </a:r>
            <a:r>
              <a:rPr lang="en-US" sz="2800" spc="-165" dirty="0">
                <a:solidFill>
                  <a:prstClr val="black"/>
                </a:solidFill>
                <a:latin typeface="Futura LT Pro Book"/>
                <a:cs typeface="Futura LT Pro Book"/>
              </a:rPr>
              <a:t>all </a:t>
            </a:r>
            <a:r>
              <a:rPr lang="en-US" sz="2800" spc="-165" dirty="0" smtClean="0">
                <a:solidFill>
                  <a:prstClr val="black"/>
                </a:solidFill>
                <a:latin typeface="Futura LT Pro Book"/>
                <a:cs typeface="Futura LT Pro Book"/>
              </a:rPr>
              <a:t>questionnaires that the interviewers have filled out. (Editing </a:t>
            </a:r>
            <a:r>
              <a:rPr lang="en-US" sz="2800" spc="-165" dirty="0">
                <a:solidFill>
                  <a:prstClr val="black"/>
                </a:solidFill>
                <a:latin typeface="Futura LT Pro Book"/>
                <a:cs typeface="Futura LT Pro Book"/>
              </a:rPr>
              <a:t>must be </a:t>
            </a:r>
            <a:r>
              <a:rPr lang="en-US" sz="2800" spc="-165" dirty="0" smtClean="0">
                <a:solidFill>
                  <a:prstClr val="black"/>
                </a:solidFill>
                <a:latin typeface="Futura LT Pro Book"/>
                <a:cs typeface="Futura LT Pro Book"/>
              </a:rPr>
              <a:t>completed </a:t>
            </a:r>
            <a:r>
              <a:rPr lang="en-US" sz="2800" spc="-165" dirty="0">
                <a:solidFill>
                  <a:prstClr val="black"/>
                </a:solidFill>
                <a:latin typeface="Futura LT Pro Book"/>
                <a:cs typeface="Futura LT Pro Book"/>
              </a:rPr>
              <a:t>prior to leaving the sample area</a:t>
            </a:r>
            <a:r>
              <a:rPr lang="en-US" sz="2800" spc="-165" dirty="0" smtClean="0">
                <a:solidFill>
                  <a:prstClr val="black"/>
                </a:solidFill>
                <a:latin typeface="Futura LT Pro Book"/>
                <a:cs typeface="Futura LT Pro Book"/>
              </a:rPr>
              <a:t>.) </a:t>
            </a: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Conduct regular review sessions with each interviewer and advise </a:t>
            </a:r>
            <a:r>
              <a:rPr lang="en-US" sz="2800" spc="-165" dirty="0" smtClean="0">
                <a:solidFill>
                  <a:prstClr val="black"/>
                </a:solidFill>
                <a:latin typeface="Futura LT Pro Book"/>
                <a:cs typeface="Futura LT Pro Book"/>
              </a:rPr>
              <a:t>the interviewers </a:t>
            </a:r>
            <a:r>
              <a:rPr lang="en-US" sz="2800" spc="-165" dirty="0">
                <a:solidFill>
                  <a:prstClr val="black"/>
                </a:solidFill>
                <a:latin typeface="Futura LT Pro Book"/>
                <a:cs typeface="Futura LT Pro Book"/>
              </a:rPr>
              <a:t>of any problems found in </a:t>
            </a:r>
            <a:r>
              <a:rPr lang="en-US" sz="2800" spc="-165" dirty="0" smtClean="0">
                <a:solidFill>
                  <a:prstClr val="black"/>
                </a:solidFill>
                <a:latin typeface="Futura LT Pro Book"/>
                <a:cs typeface="Futura LT Pro Book"/>
              </a:rPr>
              <a:t>their </a:t>
            </a:r>
            <a:r>
              <a:rPr lang="en-US" sz="2800" spc="-165" dirty="0">
                <a:solidFill>
                  <a:prstClr val="black"/>
                </a:solidFill>
                <a:latin typeface="Futura LT Pro Book"/>
                <a:cs typeface="Futura LT Pro Book"/>
              </a:rPr>
              <a:t>questionnaires. </a:t>
            </a:r>
          </a:p>
          <a:p>
            <a:pPr marL="12700">
              <a:buClr>
                <a:srgbClr val="243F87"/>
              </a:buClr>
            </a:pPr>
            <a:endParaRPr lang="en-US" sz="2800" spc="-165" dirty="0">
              <a:solidFill>
                <a:prstClr val="black"/>
              </a:solidFill>
              <a:latin typeface="Futura LT Pro Book"/>
              <a:cs typeface="Futura LT Pro Book"/>
            </a:endParaRPr>
          </a:p>
        </p:txBody>
      </p:sp>
    </p:spTree>
    <p:extLst>
      <p:ext uri="{BB962C8B-B14F-4D97-AF65-F5344CB8AC3E}">
        <p14:creationId xmlns:p14="http://schemas.microsoft.com/office/powerpoint/2010/main" val="319889156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862881" y="17145"/>
            <a:ext cx="9018438" cy="1415772"/>
          </a:xfrm>
          <a:prstGeom prst="rect">
            <a:avLst/>
          </a:prstGeom>
        </p:spPr>
        <p:txBody>
          <a:bodyPr vert="horz" wrap="square" lIns="0" tIns="0" rIns="0" bIns="0" rtlCol="0">
            <a:spAutoFit/>
          </a:bodyPr>
          <a:lstStyle/>
          <a:p>
            <a:pPr marL="12700"/>
            <a:r>
              <a:rPr lang="en-US" sz="4600" b="1" spc="-240" dirty="0" smtClean="0">
                <a:solidFill>
                  <a:srgbClr val="FF0000"/>
                </a:solidFill>
                <a:latin typeface="Futura LT Pro Book"/>
                <a:cs typeface="Futura LT Pro Book"/>
              </a:rPr>
              <a:t>Add additional content from your supervisors’ manual.</a:t>
            </a:r>
            <a:endParaRPr sz="4600" dirty="0">
              <a:solidFill>
                <a:srgbClr val="FF0000"/>
              </a:solidFill>
              <a:latin typeface="Futura LT Pro Book"/>
              <a:cs typeface="Futura LT Pro Book"/>
            </a:endParaRPr>
          </a:p>
        </p:txBody>
      </p:sp>
      <p:sp>
        <p:nvSpPr>
          <p:cNvPr id="9" name="object 4"/>
          <p:cNvSpPr txBox="1"/>
          <p:nvPr/>
        </p:nvSpPr>
        <p:spPr>
          <a:xfrm>
            <a:off x="1219200" y="1905000"/>
            <a:ext cx="8305800" cy="861774"/>
          </a:xfrm>
          <a:prstGeom prst="rect">
            <a:avLst/>
          </a:prstGeom>
        </p:spPr>
        <p:txBody>
          <a:bodyPr vert="horz" wrap="square" lIns="0" tIns="0" rIns="0" bIns="0" rtlCol="0">
            <a:spAutoFit/>
          </a:bodyPr>
          <a:lstStyle/>
          <a:p>
            <a:pPr marL="469900" indent="-457200">
              <a:buClr>
                <a:srgbClr val="243F87"/>
              </a:buClr>
              <a:buFont typeface="Arial" panose="020B0604020202020204" pitchFamily="34" charset="0"/>
              <a:buChar char="•"/>
            </a:pPr>
            <a:r>
              <a:rPr lang="en-US" sz="2800" spc="-165" dirty="0" smtClean="0">
                <a:solidFill>
                  <a:srgbClr val="FF0000"/>
                </a:solidFill>
                <a:latin typeface="Futura LT Pro Book"/>
                <a:cs typeface="Futura LT Pro Book"/>
              </a:rPr>
              <a:t>FACILITATOR: WRITE TEXT HERE</a:t>
            </a:r>
          </a:p>
          <a:p>
            <a:pPr marL="12700">
              <a:buClr>
                <a:srgbClr val="243F87"/>
              </a:buClr>
            </a:pPr>
            <a:endParaRPr lang="en-US" sz="2800" spc="-165" dirty="0">
              <a:solidFill>
                <a:prstClr val="black"/>
              </a:solidFill>
              <a:latin typeface="Futura LT Pro Book"/>
              <a:cs typeface="Futura LT Pro Book"/>
            </a:endParaRPr>
          </a:p>
        </p:txBody>
      </p:sp>
    </p:spTree>
    <p:extLst>
      <p:ext uri="{BB962C8B-B14F-4D97-AF65-F5344CB8AC3E}">
        <p14:creationId xmlns:p14="http://schemas.microsoft.com/office/powerpoint/2010/main" val="279021643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762000" y="228600"/>
            <a:ext cx="9018438" cy="738664"/>
          </a:xfrm>
          <a:prstGeom prst="rect">
            <a:avLst/>
          </a:prstGeom>
        </p:spPr>
        <p:txBody>
          <a:bodyPr vert="horz" wrap="square" lIns="0" tIns="0" rIns="0" bIns="0" rtlCol="0">
            <a:spAutoFit/>
          </a:bodyPr>
          <a:lstStyle/>
          <a:p>
            <a:pPr marL="12700"/>
            <a:r>
              <a:rPr lang="en-US" sz="4800" b="1" spc="-240" dirty="0" smtClean="0">
                <a:solidFill>
                  <a:srgbClr val="0E256A"/>
                </a:solidFill>
                <a:latin typeface="Futura LT Pro Book"/>
                <a:cs typeface="Futura LT Pro Book"/>
              </a:rPr>
              <a:t>7c: General editing guidelines</a:t>
            </a:r>
            <a:endParaRPr sz="4800" dirty="0">
              <a:solidFill>
                <a:srgbClr val="0E256A"/>
              </a:solidFill>
              <a:latin typeface="Futura LT Pro Book"/>
              <a:cs typeface="Futura LT Pro Book"/>
            </a:endParaRPr>
          </a:p>
        </p:txBody>
      </p:sp>
      <p:sp>
        <p:nvSpPr>
          <p:cNvPr id="9" name="object 4"/>
          <p:cNvSpPr txBox="1"/>
          <p:nvPr/>
        </p:nvSpPr>
        <p:spPr>
          <a:xfrm>
            <a:off x="1219200" y="1676400"/>
            <a:ext cx="8305800" cy="5509200"/>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Missing or inconsistent information? </a:t>
            </a:r>
          </a:p>
          <a:p>
            <a:pPr marL="927100" lvl="1" indent="-457200">
              <a:lnSpc>
                <a:spcPts val="3600"/>
              </a:lnSpc>
              <a:buClr>
                <a:srgbClr val="243F87"/>
              </a:buClr>
              <a:buFont typeface="Wingdings" panose="05000000000000000000" pitchFamily="2" charset="2"/>
              <a:buChar char="§"/>
            </a:pPr>
            <a:r>
              <a:rPr lang="en-US" sz="2800" spc="-165" dirty="0" smtClean="0">
                <a:solidFill>
                  <a:prstClr val="black"/>
                </a:solidFill>
                <a:latin typeface="Futura LT Pro Book"/>
                <a:cs typeface="Futura LT Pro Book"/>
              </a:rPr>
              <a:t>Put </a:t>
            </a:r>
            <a:r>
              <a:rPr lang="en-US" sz="2800" spc="-165" dirty="0">
                <a:solidFill>
                  <a:prstClr val="black"/>
                </a:solidFill>
                <a:latin typeface="Futura LT Pro Book"/>
                <a:cs typeface="Futura LT Pro Book"/>
              </a:rPr>
              <a:t>a question mark (?) next to the item with a </a:t>
            </a:r>
            <a:r>
              <a:rPr lang="en-US" sz="2800" spc="-165" dirty="0">
                <a:solidFill>
                  <a:srgbClr val="FF0000"/>
                </a:solidFill>
                <a:latin typeface="Futura LT Pro Book"/>
                <a:cs typeface="Futura LT Pro Book"/>
              </a:rPr>
              <a:t>red</a:t>
            </a:r>
            <a:r>
              <a:rPr lang="en-US" sz="2800" spc="-165" dirty="0">
                <a:solidFill>
                  <a:prstClr val="black"/>
                </a:solidFill>
                <a:latin typeface="Futura LT Pro Book"/>
                <a:cs typeface="Futura LT Pro Book"/>
              </a:rPr>
              <a:t> pen. </a:t>
            </a:r>
          </a:p>
          <a:p>
            <a:pPr marL="927100" lvl="1" indent="-457200">
              <a:lnSpc>
                <a:spcPts val="3600"/>
              </a:lnSpc>
              <a:buClr>
                <a:srgbClr val="243F87"/>
              </a:buClr>
              <a:buFont typeface="Wingdings" panose="05000000000000000000" pitchFamily="2" charset="2"/>
              <a:buChar char="§"/>
            </a:pPr>
            <a:r>
              <a:rPr lang="en-US" sz="2800" spc="-165" dirty="0">
                <a:solidFill>
                  <a:prstClr val="black"/>
                </a:solidFill>
                <a:latin typeface="Futura LT Pro Book"/>
                <a:cs typeface="Futura LT Pro Book"/>
              </a:rPr>
              <a:t>Write the page number or the question number on the front or back of the questionnaire.</a:t>
            </a:r>
          </a:p>
          <a:p>
            <a:pPr marL="927100" lvl="1" indent="-457200">
              <a:lnSpc>
                <a:spcPts val="3600"/>
              </a:lnSpc>
              <a:buClr>
                <a:srgbClr val="243F87"/>
              </a:buClr>
              <a:buFont typeface="Wingdings" panose="05000000000000000000" pitchFamily="2" charset="2"/>
              <a:buChar char="§"/>
            </a:pPr>
            <a:r>
              <a:rPr lang="en-US" sz="2800" spc="-165" dirty="0">
                <a:solidFill>
                  <a:prstClr val="black"/>
                </a:solidFill>
                <a:latin typeface="Futura LT Pro Book"/>
                <a:cs typeface="Futura LT Pro Book"/>
              </a:rPr>
              <a:t>When you have </a:t>
            </a:r>
            <a:r>
              <a:rPr lang="en-US" sz="2800" spc="-165" dirty="0" smtClean="0">
                <a:solidFill>
                  <a:prstClr val="black"/>
                </a:solidFill>
                <a:latin typeface="Futura LT Pro Book"/>
                <a:cs typeface="Futura LT Pro Book"/>
              </a:rPr>
              <a:t>finished editing a questionnaire, </a:t>
            </a:r>
            <a:r>
              <a:rPr lang="en-US" sz="2800" spc="-165" dirty="0">
                <a:solidFill>
                  <a:prstClr val="black"/>
                </a:solidFill>
                <a:latin typeface="Futura LT Pro Book"/>
                <a:cs typeface="Futura LT Pro Book"/>
              </a:rPr>
              <a:t>discuss with each interviewer, individually, the observations you </a:t>
            </a:r>
            <a:r>
              <a:rPr lang="en-US" sz="2800" spc="-165" dirty="0" smtClean="0">
                <a:solidFill>
                  <a:prstClr val="black"/>
                </a:solidFill>
                <a:latin typeface="Futura LT Pro Book"/>
                <a:cs typeface="Futura LT Pro Book"/>
              </a:rPr>
              <a:t>made.</a:t>
            </a: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Discuss </a:t>
            </a:r>
            <a:r>
              <a:rPr lang="en-US" sz="2800" spc="-165" dirty="0">
                <a:solidFill>
                  <a:prstClr val="black"/>
                </a:solidFill>
                <a:latin typeface="Futura LT Pro Book"/>
                <a:cs typeface="Futura LT Pro Book"/>
              </a:rPr>
              <a:t>with the whole </a:t>
            </a:r>
            <a:r>
              <a:rPr lang="en-US" sz="2800" spc="-165" dirty="0" smtClean="0">
                <a:solidFill>
                  <a:prstClr val="black"/>
                </a:solidFill>
                <a:latin typeface="Futura LT Pro Book"/>
                <a:cs typeface="Futura LT Pro Book"/>
              </a:rPr>
              <a:t>team any </a:t>
            </a:r>
            <a:r>
              <a:rPr lang="en-US" sz="2800" spc="-165" dirty="0">
                <a:solidFill>
                  <a:prstClr val="black"/>
                </a:solidFill>
                <a:latin typeface="Futura LT Pro Book"/>
                <a:cs typeface="Futura LT Pro Book"/>
              </a:rPr>
              <a:t>errors </a:t>
            </a:r>
            <a:r>
              <a:rPr lang="en-US" sz="2800" spc="-165" dirty="0" smtClean="0">
                <a:solidFill>
                  <a:prstClr val="black"/>
                </a:solidFill>
                <a:latin typeface="Futura LT Pro Book"/>
                <a:cs typeface="Futura LT Pro Book"/>
              </a:rPr>
              <a:t>that recur in the interviewers’ completed questionnaires. </a:t>
            </a:r>
            <a:endParaRPr lang="en-US" sz="2800" spc="-165" dirty="0">
              <a:solidFill>
                <a:prstClr val="black"/>
              </a:solidFill>
              <a:latin typeface="Futura LT Pro Book"/>
              <a:cs typeface="Futura LT Pro Book"/>
            </a:endParaRPr>
          </a:p>
          <a:p>
            <a:pPr marL="12700">
              <a:buClr>
                <a:srgbClr val="243F87"/>
              </a:buClr>
            </a:pPr>
            <a:endParaRPr lang="en-US" sz="2800" spc="-165" dirty="0">
              <a:solidFill>
                <a:prstClr val="black"/>
              </a:solidFill>
              <a:latin typeface="Futura LT Pro Book"/>
              <a:cs typeface="Futura LT Pro Book"/>
            </a:endParaRPr>
          </a:p>
        </p:txBody>
      </p:sp>
    </p:spTree>
    <p:extLst>
      <p:ext uri="{BB962C8B-B14F-4D97-AF65-F5344CB8AC3E}">
        <p14:creationId xmlns:p14="http://schemas.microsoft.com/office/powerpoint/2010/main" val="115666371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762000" y="656272"/>
            <a:ext cx="9018438" cy="738664"/>
          </a:xfrm>
          <a:prstGeom prst="rect">
            <a:avLst/>
          </a:prstGeom>
        </p:spPr>
        <p:txBody>
          <a:bodyPr vert="horz" wrap="square" lIns="0" tIns="0" rIns="0" bIns="0" rtlCol="0">
            <a:spAutoFit/>
          </a:bodyPr>
          <a:lstStyle/>
          <a:p>
            <a:pPr marL="12700"/>
            <a:r>
              <a:rPr lang="en-US" sz="4800" b="1" spc="-240" dirty="0" smtClean="0">
                <a:solidFill>
                  <a:srgbClr val="0E256A"/>
                </a:solidFill>
                <a:latin typeface="Futura LT Pro Book"/>
                <a:cs typeface="Futura LT Pro Book"/>
              </a:rPr>
              <a:t>Editing 1: Key fields</a:t>
            </a:r>
            <a:endParaRPr sz="4800" dirty="0">
              <a:solidFill>
                <a:srgbClr val="0E256A"/>
              </a:solidFill>
              <a:latin typeface="Futura LT Pro Book"/>
              <a:cs typeface="Futura LT Pro Book"/>
            </a:endParaRPr>
          </a:p>
        </p:txBody>
      </p:sp>
      <p:sp>
        <p:nvSpPr>
          <p:cNvPr id="9" name="object 4"/>
          <p:cNvSpPr txBox="1"/>
          <p:nvPr/>
        </p:nvSpPr>
        <p:spPr>
          <a:xfrm>
            <a:off x="1219200" y="1676400"/>
            <a:ext cx="8001000" cy="3197991"/>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Geographic information on </a:t>
            </a:r>
            <a:r>
              <a:rPr lang="en-US" sz="2800" spc="-165" dirty="0" smtClean="0">
                <a:solidFill>
                  <a:prstClr val="black"/>
                </a:solidFill>
                <a:latin typeface="Futura LT Pro Book"/>
                <a:cs typeface="Futura LT Pro Book"/>
              </a:rPr>
              <a:t>the cover page, including the notation that a location is rural </a:t>
            </a:r>
            <a:r>
              <a:rPr lang="en-US" sz="2800" spc="-165" dirty="0">
                <a:solidFill>
                  <a:prstClr val="black"/>
                </a:solidFill>
                <a:latin typeface="Futura LT Pro Book"/>
                <a:cs typeface="Futura LT Pro Book"/>
              </a:rPr>
              <a:t>or </a:t>
            </a:r>
            <a:r>
              <a:rPr lang="en-US" sz="2800" spc="-165" dirty="0" smtClean="0">
                <a:solidFill>
                  <a:prstClr val="black"/>
                </a:solidFill>
                <a:latin typeface="Futura LT Pro Book"/>
                <a:cs typeface="Futura LT Pro Book"/>
              </a:rPr>
              <a:t>urban</a:t>
            </a:r>
          </a:p>
          <a:p>
            <a:pPr marL="469900" indent="-457200">
              <a:lnSpc>
                <a:spcPts val="3600"/>
              </a:lnSpc>
              <a:buClr>
                <a:srgbClr val="243F87"/>
              </a:buClr>
              <a:buFont typeface="Arial" panose="020B0604020202020204" pitchFamily="34" charset="0"/>
              <a:buChar cha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Sex of </a:t>
            </a:r>
            <a:r>
              <a:rPr lang="en-US" sz="2800" spc="-165" dirty="0" smtClean="0">
                <a:solidFill>
                  <a:prstClr val="black"/>
                </a:solidFill>
                <a:latin typeface="Futura LT Pro Book"/>
                <a:cs typeface="Futura LT Pro Book"/>
              </a:rPr>
              <a:t>the interview participant</a:t>
            </a: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Age of </a:t>
            </a:r>
            <a:r>
              <a:rPr lang="en-US" sz="2800" spc="-165" dirty="0" smtClean="0">
                <a:solidFill>
                  <a:prstClr val="black"/>
                </a:solidFill>
                <a:latin typeface="Futura LT Pro Book"/>
                <a:cs typeface="Futura LT Pro Book"/>
              </a:rPr>
              <a:t>the child </a:t>
            </a:r>
            <a:endParaRPr lang="en-US" sz="2800" spc="-165" dirty="0">
              <a:solidFill>
                <a:prstClr val="black"/>
              </a:solidFill>
              <a:latin typeface="Futura LT Pro Book"/>
              <a:cs typeface="Futura LT Pro Book"/>
            </a:endParaRPr>
          </a:p>
          <a:p>
            <a:pPr marL="12700">
              <a:lnSpc>
                <a:spcPts val="3600"/>
              </a:lnSpc>
              <a:buClr>
                <a:srgbClr val="243F87"/>
              </a:buClr>
            </a:pPr>
            <a:endParaRPr lang="en-US" sz="2800" spc="-165" dirty="0">
              <a:solidFill>
                <a:prstClr val="black"/>
              </a:solidFill>
              <a:latin typeface="Futura LT Pro Book"/>
              <a:cs typeface="Futura LT Pro Book"/>
            </a:endParaRPr>
          </a:p>
        </p:txBody>
      </p:sp>
    </p:spTree>
    <p:extLst>
      <p:ext uri="{BB962C8B-B14F-4D97-AF65-F5344CB8AC3E}">
        <p14:creationId xmlns:p14="http://schemas.microsoft.com/office/powerpoint/2010/main" val="390790516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762000" y="656272"/>
            <a:ext cx="9018438" cy="738664"/>
          </a:xfrm>
          <a:prstGeom prst="rect">
            <a:avLst/>
          </a:prstGeom>
        </p:spPr>
        <p:txBody>
          <a:bodyPr vert="horz" wrap="square" lIns="0" tIns="0" rIns="0" bIns="0" rtlCol="0">
            <a:spAutoFit/>
          </a:bodyPr>
          <a:lstStyle/>
          <a:p>
            <a:pPr marL="12700"/>
            <a:r>
              <a:rPr lang="en-US" sz="4800" b="1" spc="-240" dirty="0" smtClean="0">
                <a:solidFill>
                  <a:srgbClr val="0E256A"/>
                </a:solidFill>
                <a:latin typeface="Futura LT Pro Book"/>
                <a:cs typeface="Futura LT Pro Book"/>
              </a:rPr>
              <a:t>Editing 2: Possible remedies</a:t>
            </a:r>
            <a:endParaRPr sz="4800" dirty="0">
              <a:solidFill>
                <a:srgbClr val="0E256A"/>
              </a:solidFill>
              <a:latin typeface="Futura LT Pro Book"/>
              <a:cs typeface="Futura LT Pro Book"/>
            </a:endParaRPr>
          </a:p>
        </p:txBody>
      </p:sp>
      <p:sp>
        <p:nvSpPr>
          <p:cNvPr id="9" name="object 4"/>
          <p:cNvSpPr txBox="1"/>
          <p:nvPr/>
        </p:nvSpPr>
        <p:spPr>
          <a:xfrm>
            <a:off x="1270719" y="2022986"/>
            <a:ext cx="8001000" cy="2277547"/>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In checking </a:t>
            </a:r>
            <a:r>
              <a:rPr lang="en-US" sz="2800" spc="-165" dirty="0" smtClean="0">
                <a:solidFill>
                  <a:prstClr val="black"/>
                </a:solidFill>
                <a:latin typeface="Futura LT Pro Book"/>
                <a:cs typeface="Futura LT Pro Book"/>
              </a:rPr>
              <a:t>each </a:t>
            </a:r>
            <a:r>
              <a:rPr lang="en-US" sz="2800" spc="-165" dirty="0">
                <a:solidFill>
                  <a:prstClr val="black"/>
                </a:solidFill>
                <a:latin typeface="Futura LT Pro Book"/>
                <a:cs typeface="Futura LT Pro Book"/>
              </a:rPr>
              <a:t>questionnaire, be sure that the numbers entered in </a:t>
            </a:r>
            <a:r>
              <a:rPr lang="en-US" sz="2800" spc="-165" dirty="0" smtClean="0">
                <a:solidFill>
                  <a:prstClr val="black"/>
                </a:solidFill>
                <a:latin typeface="Futura LT Pro Book"/>
                <a:cs typeface="Futura LT Pro Book"/>
              </a:rPr>
              <a:t>the boxes </a:t>
            </a:r>
            <a:r>
              <a:rPr lang="en-US" sz="2800" spc="-165" dirty="0">
                <a:solidFill>
                  <a:prstClr val="black"/>
                </a:solidFill>
                <a:latin typeface="Futura LT Pro Book"/>
                <a:cs typeface="Futura LT Pro Book"/>
              </a:rPr>
              <a:t>are readable and that the circles </a:t>
            </a:r>
            <a:r>
              <a:rPr lang="en-US" sz="2800" spc="-165" dirty="0" smtClean="0">
                <a:solidFill>
                  <a:prstClr val="black"/>
                </a:solidFill>
                <a:latin typeface="Futura LT Pro Book"/>
                <a:cs typeface="Futura LT Pro Book"/>
              </a:rPr>
              <a:t>the interviewer uses </a:t>
            </a:r>
            <a:r>
              <a:rPr lang="en-US" sz="2800" spc="-165" dirty="0">
                <a:solidFill>
                  <a:prstClr val="black"/>
                </a:solidFill>
                <a:latin typeface="Futura LT Pro Book"/>
                <a:cs typeface="Futura LT Pro Book"/>
              </a:rPr>
              <a:t>to select the </a:t>
            </a:r>
            <a:r>
              <a:rPr lang="en-US" sz="2800" spc="-165" dirty="0" smtClean="0">
                <a:solidFill>
                  <a:prstClr val="black"/>
                </a:solidFill>
                <a:latin typeface="Futura LT Pro Book"/>
                <a:cs typeface="Futura LT Pro Book"/>
              </a:rPr>
              <a:t>coded </a:t>
            </a:r>
            <a:r>
              <a:rPr lang="en-US" sz="2800" spc="-165" dirty="0">
                <a:solidFill>
                  <a:prstClr val="black"/>
                </a:solidFill>
                <a:latin typeface="Futura LT Pro Book"/>
                <a:cs typeface="Futura LT Pro Book"/>
              </a:rPr>
              <a:t>numbers clearly mark only one of the choices. </a:t>
            </a:r>
          </a:p>
          <a:p>
            <a:pPr marL="12700">
              <a:buClr>
                <a:srgbClr val="243F87"/>
              </a:buClr>
            </a:pPr>
            <a:endParaRPr lang="en-US" sz="2800" spc="-165" dirty="0">
              <a:solidFill>
                <a:prstClr val="black"/>
              </a:solidFill>
              <a:latin typeface="Futura LT Pro Book"/>
              <a:cs typeface="Futura LT Pro Book"/>
            </a:endParaRPr>
          </a:p>
        </p:txBody>
      </p:sp>
    </p:spTree>
    <p:extLst>
      <p:ext uri="{BB962C8B-B14F-4D97-AF65-F5344CB8AC3E}">
        <p14:creationId xmlns:p14="http://schemas.microsoft.com/office/powerpoint/2010/main" val="248715807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762000" y="656272"/>
            <a:ext cx="9018438" cy="738664"/>
          </a:xfrm>
          <a:prstGeom prst="rect">
            <a:avLst/>
          </a:prstGeom>
        </p:spPr>
        <p:txBody>
          <a:bodyPr vert="horz" wrap="square" lIns="0" tIns="0" rIns="0" bIns="0" rtlCol="0">
            <a:spAutoFit/>
          </a:bodyPr>
          <a:lstStyle/>
          <a:p>
            <a:pPr marL="12700"/>
            <a:r>
              <a:rPr lang="en-US" sz="4800" b="1" spc="-240" dirty="0" smtClean="0">
                <a:solidFill>
                  <a:srgbClr val="0E256A"/>
                </a:solidFill>
                <a:latin typeface="Futura LT Pro Book"/>
                <a:cs typeface="Futura LT Pro Book"/>
              </a:rPr>
              <a:t>Editing 3: Keep it neat</a:t>
            </a:r>
            <a:endParaRPr sz="4800" dirty="0">
              <a:solidFill>
                <a:srgbClr val="0E256A"/>
              </a:solidFill>
              <a:latin typeface="Futura LT Pro Book"/>
              <a:cs typeface="Futura LT Pro Book"/>
            </a:endParaRPr>
          </a:p>
        </p:txBody>
      </p:sp>
      <p:sp>
        <p:nvSpPr>
          <p:cNvPr id="9" name="object 4"/>
          <p:cNvSpPr txBox="1"/>
          <p:nvPr/>
        </p:nvSpPr>
        <p:spPr>
          <a:xfrm>
            <a:off x="1270719" y="2022986"/>
            <a:ext cx="8001000" cy="2255426"/>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In checking </a:t>
            </a:r>
            <a:r>
              <a:rPr lang="en-US" sz="2800" spc="-165" dirty="0" smtClean="0">
                <a:solidFill>
                  <a:prstClr val="black"/>
                </a:solidFill>
                <a:latin typeface="Futura LT Pro Book"/>
                <a:cs typeface="Futura LT Pro Book"/>
              </a:rPr>
              <a:t>each </a:t>
            </a:r>
            <a:r>
              <a:rPr lang="en-US" sz="2800" spc="-165" dirty="0">
                <a:solidFill>
                  <a:prstClr val="black"/>
                </a:solidFill>
                <a:latin typeface="Futura LT Pro Book"/>
                <a:cs typeface="Futura LT Pro Book"/>
              </a:rPr>
              <a:t>questionnaire, be sure that the numbers entered in boxes are readable and that the circles </a:t>
            </a:r>
            <a:r>
              <a:rPr lang="en-US" sz="2800" spc="-165" dirty="0" smtClean="0">
                <a:solidFill>
                  <a:prstClr val="black"/>
                </a:solidFill>
                <a:latin typeface="Futura LT Pro Book"/>
                <a:cs typeface="Futura LT Pro Book"/>
              </a:rPr>
              <a:t>the </a:t>
            </a:r>
            <a:r>
              <a:rPr lang="en-US" sz="2800" spc="-165" dirty="0">
                <a:solidFill>
                  <a:prstClr val="black"/>
                </a:solidFill>
                <a:latin typeface="Futura LT Pro Book"/>
                <a:cs typeface="Futura LT Pro Book"/>
              </a:rPr>
              <a:t>interviewer </a:t>
            </a:r>
            <a:r>
              <a:rPr lang="en-US" sz="2800" spc="-165" dirty="0" smtClean="0">
                <a:solidFill>
                  <a:prstClr val="black"/>
                </a:solidFill>
                <a:latin typeface="Futura LT Pro Book"/>
                <a:cs typeface="Futura LT Pro Book"/>
              </a:rPr>
              <a:t>uses to </a:t>
            </a:r>
            <a:r>
              <a:rPr lang="en-US" sz="2800" spc="-165" dirty="0">
                <a:solidFill>
                  <a:prstClr val="black"/>
                </a:solidFill>
                <a:latin typeface="Futura LT Pro Book"/>
                <a:cs typeface="Futura LT Pro Book"/>
              </a:rPr>
              <a:t>select the </a:t>
            </a:r>
            <a:r>
              <a:rPr lang="en-US" sz="2800" spc="-165" dirty="0" smtClean="0">
                <a:solidFill>
                  <a:prstClr val="black"/>
                </a:solidFill>
                <a:latin typeface="Futura LT Pro Book"/>
                <a:cs typeface="Futura LT Pro Book"/>
              </a:rPr>
              <a:t>coded </a:t>
            </a:r>
            <a:r>
              <a:rPr lang="en-US" sz="2800" spc="-165" dirty="0">
                <a:solidFill>
                  <a:prstClr val="black"/>
                </a:solidFill>
                <a:latin typeface="Futura LT Pro Book"/>
                <a:cs typeface="Futura LT Pro Book"/>
              </a:rPr>
              <a:t>numbers clearly mark only one of the choices. </a:t>
            </a:r>
          </a:p>
          <a:p>
            <a:pPr marL="12700">
              <a:lnSpc>
                <a:spcPts val="3360"/>
              </a:lnSpc>
              <a:buClr>
                <a:srgbClr val="243F87"/>
              </a:buClr>
            </a:pPr>
            <a:endParaRPr lang="en-US" sz="2800" spc="-165" dirty="0">
              <a:solidFill>
                <a:prstClr val="black"/>
              </a:solidFill>
              <a:latin typeface="Futura LT Pro Book"/>
              <a:cs typeface="Futura LT Pro Book"/>
            </a:endParaRPr>
          </a:p>
        </p:txBody>
      </p:sp>
    </p:spTree>
    <p:extLst>
      <p:ext uri="{BB962C8B-B14F-4D97-AF65-F5344CB8AC3E}">
        <p14:creationId xmlns:p14="http://schemas.microsoft.com/office/powerpoint/2010/main" val="143894487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762000" y="656272"/>
            <a:ext cx="9018438" cy="738664"/>
          </a:xfrm>
          <a:prstGeom prst="rect">
            <a:avLst/>
          </a:prstGeom>
        </p:spPr>
        <p:txBody>
          <a:bodyPr vert="horz" wrap="square" lIns="0" tIns="0" rIns="0" bIns="0" rtlCol="0">
            <a:spAutoFit/>
          </a:bodyPr>
          <a:lstStyle/>
          <a:p>
            <a:pPr marL="12700"/>
            <a:r>
              <a:rPr lang="en-US" sz="4800" b="1" spc="-240" dirty="0" smtClean="0">
                <a:solidFill>
                  <a:srgbClr val="0E256A"/>
                </a:solidFill>
                <a:latin typeface="Futura LT Pro Book"/>
                <a:cs typeface="Futura LT Pro Book"/>
              </a:rPr>
              <a:t>Editing 4: Making corrections</a:t>
            </a:r>
            <a:endParaRPr sz="4800" dirty="0">
              <a:solidFill>
                <a:srgbClr val="0E256A"/>
              </a:solidFill>
              <a:latin typeface="Futura LT Pro Book"/>
              <a:cs typeface="Futura LT Pro Book"/>
            </a:endParaRPr>
          </a:p>
        </p:txBody>
      </p:sp>
      <p:sp>
        <p:nvSpPr>
          <p:cNvPr id="9" name="object 4"/>
          <p:cNvSpPr txBox="1"/>
          <p:nvPr/>
        </p:nvSpPr>
        <p:spPr>
          <a:xfrm>
            <a:off x="1270718" y="1600200"/>
            <a:ext cx="8330481" cy="5909310"/>
          </a:xfrm>
          <a:prstGeom prst="rect">
            <a:avLst/>
          </a:prstGeom>
        </p:spPr>
        <p:txBody>
          <a:bodyPr vert="horz" wrap="square" lIns="0" tIns="0" rIns="0" bIns="0" rtlCol="0">
            <a:spAutoFit/>
          </a:bodyPr>
          <a:lstStyle/>
          <a:p>
            <a:pPr marL="12700">
              <a:lnSpc>
                <a:spcPts val="3600"/>
              </a:lnSpc>
              <a:buClr>
                <a:srgbClr val="243F87"/>
              </a:buClr>
            </a:pPr>
            <a:r>
              <a:rPr lang="en-US" sz="2800" spc="-165" dirty="0">
                <a:solidFill>
                  <a:prstClr val="black"/>
                </a:solidFill>
                <a:latin typeface="Futura LT Pro Book"/>
                <a:cs typeface="Futura LT Pro Book"/>
              </a:rPr>
              <a:t>In checking each questionnaire, make certain that the respondent was asked all questions appropriate for him or </a:t>
            </a:r>
            <a:r>
              <a:rPr lang="en-US" sz="2800" spc="-165" dirty="0" smtClean="0">
                <a:solidFill>
                  <a:prstClr val="black"/>
                </a:solidFill>
                <a:latin typeface="Futura LT Pro Book"/>
                <a:cs typeface="Futura LT Pro Book"/>
              </a:rPr>
              <a:t>her. (That is, check </a:t>
            </a:r>
            <a:r>
              <a:rPr lang="en-US" sz="2800" spc="-165" dirty="0">
                <a:solidFill>
                  <a:prstClr val="black"/>
                </a:solidFill>
                <a:latin typeface="Futura LT Pro Book"/>
                <a:cs typeface="Futura LT Pro Book"/>
              </a:rPr>
              <a:t>that the interviewer followed the </a:t>
            </a:r>
            <a:r>
              <a:rPr lang="en-US" sz="2800" spc="-165" dirty="0" smtClean="0">
                <a:solidFill>
                  <a:prstClr val="black"/>
                </a:solidFill>
                <a:latin typeface="Futura LT Pro Book"/>
                <a:cs typeface="Futura LT Pro Book"/>
              </a:rPr>
              <a:t>“skip” instructions.) </a:t>
            </a:r>
            <a:r>
              <a:rPr lang="en-US" sz="2800" spc="-165" dirty="0">
                <a:solidFill>
                  <a:prstClr val="black"/>
                </a:solidFill>
                <a:latin typeface="Futura LT Pro Book"/>
                <a:cs typeface="Futura LT Pro Book"/>
              </a:rPr>
              <a:t>You will need to look for:</a:t>
            </a:r>
          </a:p>
          <a:p>
            <a:pPr marL="927100" lvl="1" indent="-457200">
              <a:lnSpc>
                <a:spcPts val="3600"/>
              </a:lnSpc>
              <a:buClr>
                <a:srgbClr val="243F87"/>
              </a:buClr>
              <a:buFont typeface="Arial" panose="020B0604020202020204" pitchFamily="34" charset="0"/>
              <a:buChar char="•"/>
            </a:pPr>
            <a:r>
              <a:rPr lang="en-US" sz="2400" spc="-165" dirty="0">
                <a:solidFill>
                  <a:prstClr val="black"/>
                </a:solidFill>
                <a:latin typeface="Futura LT Pro Book"/>
                <a:cs typeface="Futura LT Pro Book"/>
              </a:rPr>
              <a:t>Questions for which a response is recorded when </a:t>
            </a:r>
            <a:r>
              <a:rPr lang="en-US" sz="2400" spc="-165" dirty="0" smtClean="0">
                <a:solidFill>
                  <a:prstClr val="black"/>
                </a:solidFill>
                <a:latin typeface="Futura LT Pro Book"/>
                <a:cs typeface="Futura LT Pro Book"/>
              </a:rPr>
              <a:t>there </a:t>
            </a:r>
            <a:r>
              <a:rPr lang="en-US" sz="2400" spc="-165" dirty="0">
                <a:solidFill>
                  <a:prstClr val="black"/>
                </a:solidFill>
                <a:latin typeface="Futura LT Pro Book"/>
                <a:cs typeface="Futura LT Pro Book"/>
              </a:rPr>
              <a:t>should be no response (in this case, cross out the response by drawing two lines through the code with your </a:t>
            </a:r>
            <a:r>
              <a:rPr lang="en-US" sz="2400" spc="-165" dirty="0">
                <a:solidFill>
                  <a:srgbClr val="FF0000"/>
                </a:solidFill>
                <a:latin typeface="Futura LT Pro Book"/>
                <a:cs typeface="Futura LT Pro Book"/>
              </a:rPr>
              <a:t>red</a:t>
            </a:r>
            <a:r>
              <a:rPr lang="en-US" sz="2400" spc="-165" dirty="0">
                <a:solidFill>
                  <a:prstClr val="black"/>
                </a:solidFill>
                <a:latin typeface="Futura LT Pro Book"/>
                <a:cs typeface="Futura LT Pro Book"/>
              </a:rPr>
              <a:t> pen</a:t>
            </a:r>
            <a:r>
              <a:rPr lang="en-US" sz="2400" spc="-165" dirty="0" smtClean="0">
                <a:solidFill>
                  <a:prstClr val="black"/>
                </a:solidFill>
                <a:latin typeface="Futura LT Pro Book"/>
                <a:cs typeface="Futura LT Pro Book"/>
              </a:rPr>
              <a:t>)</a:t>
            </a:r>
            <a:endParaRPr lang="en-US" sz="2400" spc="-165" dirty="0">
              <a:solidFill>
                <a:prstClr val="black"/>
              </a:solidFill>
              <a:latin typeface="Futura LT Pro Book"/>
              <a:cs typeface="Futura LT Pro Book"/>
            </a:endParaRPr>
          </a:p>
          <a:p>
            <a:pPr marL="927100" lvl="1" indent="-457200">
              <a:lnSpc>
                <a:spcPts val="3600"/>
              </a:lnSpc>
              <a:buClr>
                <a:srgbClr val="243F87"/>
              </a:buClr>
              <a:buFont typeface="Arial" panose="020B0604020202020204" pitchFamily="34" charset="0"/>
              <a:buChar char="•"/>
            </a:pPr>
            <a:r>
              <a:rPr lang="en-US" sz="2400" spc="-165" dirty="0">
                <a:solidFill>
                  <a:prstClr val="black"/>
                </a:solidFill>
                <a:latin typeface="Futura LT Pro Book"/>
                <a:cs typeface="Futura LT Pro Book"/>
              </a:rPr>
              <a:t>Questions for which no response is recorded when </a:t>
            </a:r>
            <a:r>
              <a:rPr lang="en-US" sz="2400" spc="-165" dirty="0" smtClean="0">
                <a:solidFill>
                  <a:prstClr val="black"/>
                </a:solidFill>
                <a:latin typeface="Futura LT Pro Book"/>
                <a:cs typeface="Futura LT Pro Book"/>
              </a:rPr>
              <a:t>there </a:t>
            </a:r>
            <a:r>
              <a:rPr lang="en-US" sz="2400" spc="-165" dirty="0">
                <a:solidFill>
                  <a:prstClr val="black"/>
                </a:solidFill>
                <a:latin typeface="Futura LT Pro Book"/>
                <a:cs typeface="Futura LT Pro Book"/>
              </a:rPr>
              <a:t>should be a response (in this case, confirm </a:t>
            </a:r>
            <a:r>
              <a:rPr lang="en-US" sz="2400" spc="-165" dirty="0" smtClean="0">
                <a:solidFill>
                  <a:prstClr val="black"/>
                </a:solidFill>
                <a:latin typeface="Futura LT Pro Book"/>
                <a:cs typeface="Futura LT Pro Book"/>
              </a:rPr>
              <a:t>the response </a:t>
            </a:r>
            <a:r>
              <a:rPr lang="en-US" sz="2400" spc="-165" dirty="0">
                <a:solidFill>
                  <a:prstClr val="black"/>
                </a:solidFill>
                <a:latin typeface="Futura LT Pro Book"/>
                <a:cs typeface="Futura LT Pro Book"/>
              </a:rPr>
              <a:t>with </a:t>
            </a:r>
            <a:r>
              <a:rPr lang="en-US" sz="2400" spc="-165" dirty="0" smtClean="0">
                <a:solidFill>
                  <a:prstClr val="black"/>
                </a:solidFill>
                <a:latin typeface="Futura LT Pro Book"/>
                <a:cs typeface="Futura LT Pro Book"/>
              </a:rPr>
              <a:t>the interviewer </a:t>
            </a:r>
            <a:r>
              <a:rPr lang="en-US" sz="2400" spc="-165" dirty="0">
                <a:solidFill>
                  <a:prstClr val="black"/>
                </a:solidFill>
                <a:latin typeface="Futura LT Pro Book"/>
                <a:cs typeface="Futura LT Pro Book"/>
              </a:rPr>
              <a:t>or leave </a:t>
            </a:r>
            <a:r>
              <a:rPr lang="en-US" sz="2400" spc="-165" dirty="0" smtClean="0">
                <a:solidFill>
                  <a:prstClr val="black"/>
                </a:solidFill>
                <a:latin typeface="Futura LT Pro Book"/>
                <a:cs typeface="Futura LT Pro Book"/>
              </a:rPr>
              <a:t>this blank)</a:t>
            </a:r>
          </a:p>
          <a:p>
            <a:pPr marL="927100" lvl="1" indent="-457200">
              <a:buClr>
                <a:srgbClr val="243F87"/>
              </a:buClr>
              <a:buFont typeface="Arial" panose="020B0604020202020204" pitchFamily="34" charset="0"/>
              <a:buChar char="•"/>
            </a:pPr>
            <a:endParaRPr lang="en-US" sz="2800" spc="-165" dirty="0">
              <a:solidFill>
                <a:prstClr val="black"/>
              </a:solidFill>
              <a:latin typeface="Futura LT Pro Book"/>
              <a:cs typeface="Futura LT Pro Book"/>
            </a:endParaRPr>
          </a:p>
          <a:p>
            <a:pPr marL="12700">
              <a:buClr>
                <a:srgbClr val="243F87"/>
              </a:buClr>
            </a:pPr>
            <a:r>
              <a:rPr lang="en-US" sz="2800" i="1" spc="-165" dirty="0">
                <a:solidFill>
                  <a:prstClr val="black"/>
                </a:solidFill>
                <a:latin typeface="Futura LT Pro Book"/>
                <a:cs typeface="Futura LT Pro Book"/>
              </a:rPr>
              <a:t>ALWAYS USE A </a:t>
            </a:r>
            <a:r>
              <a:rPr lang="en-US" sz="2800" i="1" spc="-165" dirty="0">
                <a:solidFill>
                  <a:srgbClr val="FF0000"/>
                </a:solidFill>
                <a:latin typeface="Futura LT Pro Book"/>
                <a:cs typeface="Futura LT Pro Book"/>
              </a:rPr>
              <a:t>RED </a:t>
            </a:r>
            <a:r>
              <a:rPr lang="en-US" sz="2800" i="1" spc="-165" dirty="0">
                <a:solidFill>
                  <a:prstClr val="black"/>
                </a:solidFill>
                <a:latin typeface="Futura LT Pro Book"/>
                <a:cs typeface="Futura LT Pro Book"/>
              </a:rPr>
              <a:t>PEN TO MAKE CORRECTIONS.</a:t>
            </a:r>
          </a:p>
          <a:p>
            <a:pPr marL="12700">
              <a:buClr>
                <a:srgbClr val="243F87"/>
              </a:buClr>
            </a:pPr>
            <a:endParaRPr lang="en-US" sz="2800" spc="-165" dirty="0">
              <a:solidFill>
                <a:prstClr val="black"/>
              </a:solidFill>
              <a:latin typeface="Futura LT Pro Book"/>
              <a:cs typeface="Futura LT Pro Book"/>
            </a:endParaRPr>
          </a:p>
        </p:txBody>
      </p:sp>
    </p:spTree>
    <p:extLst>
      <p:ext uri="{BB962C8B-B14F-4D97-AF65-F5344CB8AC3E}">
        <p14:creationId xmlns:p14="http://schemas.microsoft.com/office/powerpoint/2010/main" val="416294138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p>
        </p:txBody>
      </p:sp>
      <p:sp>
        <p:nvSpPr>
          <p:cNvPr id="4" name="object 4"/>
          <p:cNvSpPr/>
          <p:nvPr/>
        </p:nvSpPr>
        <p:spPr>
          <a:xfrm>
            <a:off x="761" y="1311630"/>
            <a:ext cx="10057765" cy="5273040"/>
          </a:xfrm>
          <a:custGeom>
            <a:avLst/>
            <a:gdLst/>
            <a:ahLst/>
            <a:cxnLst/>
            <a:rect l="l" t="t" r="r" b="b"/>
            <a:pathLst>
              <a:path w="10057765" h="5273040">
                <a:moveTo>
                  <a:pt x="0" y="5272455"/>
                </a:moveTo>
                <a:lnTo>
                  <a:pt x="10057638" y="5272455"/>
                </a:lnTo>
                <a:lnTo>
                  <a:pt x="10057638" y="0"/>
                </a:lnTo>
                <a:lnTo>
                  <a:pt x="0" y="0"/>
                </a:lnTo>
                <a:lnTo>
                  <a:pt x="0" y="5272455"/>
                </a:lnTo>
                <a:close/>
              </a:path>
            </a:pathLst>
          </a:custGeom>
          <a:solidFill>
            <a:srgbClr val="0E256A"/>
          </a:solidFill>
        </p:spPr>
        <p:txBody>
          <a:bodyPr wrap="square" lIns="0" tIns="0" rIns="0" bIns="0" rtlCol="0"/>
          <a:lstStyle/>
          <a:p>
            <a:endParaRPr>
              <a:solidFill>
                <a:srgbClr val="243F87"/>
              </a:solidFill>
            </a:endParaRPr>
          </a:p>
        </p:txBody>
      </p:sp>
      <p:sp>
        <p:nvSpPr>
          <p:cNvPr id="6" name="object 6"/>
          <p:cNvSpPr txBox="1"/>
          <p:nvPr/>
        </p:nvSpPr>
        <p:spPr>
          <a:xfrm>
            <a:off x="1039962" y="483178"/>
            <a:ext cx="6943090" cy="907941"/>
          </a:xfrm>
          <a:prstGeom prst="rect">
            <a:avLst/>
          </a:prstGeom>
        </p:spPr>
        <p:txBody>
          <a:bodyPr vert="horz" wrap="square" lIns="0" tIns="0" rIns="0" bIns="0" rtlCol="0">
            <a:spAutoFit/>
          </a:bodyPr>
          <a:lstStyle/>
          <a:p>
            <a:pPr marL="12700">
              <a:lnSpc>
                <a:spcPct val="100000"/>
              </a:lnSpc>
            </a:pPr>
            <a:r>
              <a:rPr lang="en-US" sz="5900" b="1" spc="-240" dirty="0" smtClean="0">
                <a:solidFill>
                  <a:srgbClr val="0E256A"/>
                </a:solidFill>
                <a:latin typeface="Futura LT Pro Book"/>
                <a:cs typeface="Futura LT Pro Book"/>
              </a:rPr>
              <a:t>Day 4</a:t>
            </a:r>
            <a:endParaRPr sz="5900" dirty="0">
              <a:solidFill>
                <a:srgbClr val="0E256A"/>
              </a:solidFill>
              <a:latin typeface="Futura LT Pro Book"/>
              <a:cs typeface="Futura LT Pro Book"/>
            </a:endParaRPr>
          </a:p>
        </p:txBody>
      </p:sp>
      <p:sp>
        <p:nvSpPr>
          <p:cNvPr id="7" name="object 7"/>
          <p:cNvSpPr txBox="1"/>
          <p:nvPr/>
        </p:nvSpPr>
        <p:spPr>
          <a:xfrm>
            <a:off x="1039962" y="1397616"/>
            <a:ext cx="7480300" cy="833562"/>
          </a:xfrm>
          <a:prstGeom prst="rect">
            <a:avLst/>
          </a:prstGeom>
        </p:spPr>
        <p:txBody>
          <a:bodyPr vert="horz" wrap="square" lIns="0" tIns="0" rIns="0" bIns="0" rtlCol="0">
            <a:spAutoFit/>
          </a:bodyPr>
          <a:lstStyle/>
          <a:p>
            <a:pPr marL="12700">
              <a:lnSpc>
                <a:spcPts val="6495"/>
              </a:lnSpc>
            </a:pPr>
            <a:r>
              <a:rPr lang="en-US" sz="5700" spc="-265" dirty="0" smtClean="0">
                <a:solidFill>
                  <a:srgbClr val="EEBB00"/>
                </a:solidFill>
                <a:latin typeface="Futura LT Pro Book" panose="020B0502020204020303" pitchFamily="34" charset="0"/>
                <a:cs typeface="Gill Sans MT"/>
              </a:rPr>
              <a:t>Supervisors’ Training</a:t>
            </a:r>
            <a:endParaRPr sz="5700" dirty="0">
              <a:solidFill>
                <a:srgbClr val="EEBB00"/>
              </a:solidFill>
              <a:latin typeface="Futura LT Pro Book" panose="020B0502020204020303" pitchFamily="34" charset="0"/>
              <a:cs typeface="Gill Sans MT"/>
            </a:endParaRPr>
          </a:p>
        </p:txBody>
      </p:sp>
      <p:grpSp>
        <p:nvGrpSpPr>
          <p:cNvPr id="10" name="Group 9"/>
          <p:cNvGrpSpPr/>
          <p:nvPr/>
        </p:nvGrpSpPr>
        <p:grpSpPr>
          <a:xfrm>
            <a:off x="4833204" y="6781800"/>
            <a:ext cx="4342829" cy="731138"/>
            <a:chOff x="2362771" y="6712101"/>
            <a:chExt cx="5056591" cy="851304"/>
          </a:xfrm>
        </p:grpSpPr>
        <p:sp>
          <p:nvSpPr>
            <p:cNvPr id="3" name="object 3"/>
            <p:cNvSpPr/>
            <p:nvPr/>
          </p:nvSpPr>
          <p:spPr>
            <a:xfrm>
              <a:off x="6534012" y="6712101"/>
              <a:ext cx="885350" cy="851304"/>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4728730" y="6807834"/>
              <a:ext cx="1059992" cy="661828"/>
            </a:xfrm>
            <a:prstGeom prst="rect">
              <a:avLst/>
            </a:prstGeom>
            <a:blipFill>
              <a:blip r:embed="rId4" cstate="print"/>
              <a:stretch>
                <a:fillRect/>
              </a:stretch>
            </a:blipFill>
          </p:spPr>
          <p:txBody>
            <a:bodyPr wrap="square" lIns="0" tIns="0" rIns="0" bIns="0" rtlCol="0"/>
            <a:lstStyle/>
            <a:p>
              <a:endParaRPr/>
            </a:p>
          </p:txBody>
        </p:sp>
        <p:sp>
          <p:nvSpPr>
            <p:cNvPr id="9" name="object 9"/>
            <p:cNvSpPr/>
            <p:nvPr/>
          </p:nvSpPr>
          <p:spPr>
            <a:xfrm>
              <a:off x="2362771" y="6855256"/>
              <a:ext cx="1893912" cy="636778"/>
            </a:xfrm>
            <a:prstGeom prst="rect">
              <a:avLst/>
            </a:prstGeom>
            <a:blipFill>
              <a:blip r:embed="rId5" cstate="print"/>
              <a:stretch>
                <a:fillRect/>
              </a:stretch>
            </a:blipFill>
          </p:spPr>
          <p:txBody>
            <a:bodyPr wrap="square" lIns="0" tIns="0" rIns="0" bIns="0" rtlCol="0"/>
            <a:lstStyle/>
            <a:p>
              <a:endParaRPr/>
            </a:p>
          </p:txBody>
        </p:sp>
      </p:grpSp>
    </p:spTree>
    <p:extLst>
      <p:ext uri="{BB962C8B-B14F-4D97-AF65-F5344CB8AC3E}">
        <p14:creationId xmlns:p14="http://schemas.microsoft.com/office/powerpoint/2010/main" val="412735473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63261"/>
            <a:ext cx="10058400" cy="1663461"/>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0" y="656272"/>
            <a:ext cx="9780438" cy="738664"/>
          </a:xfrm>
          <a:prstGeom prst="rect">
            <a:avLst/>
          </a:prstGeom>
        </p:spPr>
        <p:txBody>
          <a:bodyPr vert="horz" wrap="square" lIns="0" tIns="0" rIns="0" bIns="0" rtlCol="0">
            <a:spAutoFit/>
          </a:bodyPr>
          <a:lstStyle/>
          <a:p>
            <a:pPr marL="12700"/>
            <a:r>
              <a:rPr lang="en-US" sz="4800" b="1" spc="-240" dirty="0" smtClean="0">
                <a:solidFill>
                  <a:srgbClr val="0E256A"/>
                </a:solidFill>
                <a:latin typeface="Futura LT Pro Book"/>
                <a:cs typeface="Futura LT Pro Book"/>
              </a:rPr>
              <a:t>   Editing 5: Checking for consistency</a:t>
            </a:r>
            <a:endParaRPr sz="4800" dirty="0">
              <a:solidFill>
                <a:srgbClr val="0E256A"/>
              </a:solidFill>
              <a:latin typeface="Futura LT Pro Book"/>
              <a:cs typeface="Futura LT Pro Book"/>
            </a:endParaRPr>
          </a:p>
        </p:txBody>
      </p:sp>
      <p:sp>
        <p:nvSpPr>
          <p:cNvPr id="9" name="object 4"/>
          <p:cNvSpPr txBox="1"/>
          <p:nvPr/>
        </p:nvSpPr>
        <p:spPr>
          <a:xfrm>
            <a:off x="1270719" y="2022986"/>
            <a:ext cx="8001000" cy="1812997"/>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Check the ranges for all variables that are not </a:t>
            </a:r>
            <a:r>
              <a:rPr lang="en-US" sz="2800" spc="-165" dirty="0" smtClean="0">
                <a:solidFill>
                  <a:prstClr val="black"/>
                </a:solidFill>
                <a:latin typeface="Futura LT Pro Book"/>
                <a:cs typeface="Futura LT Pro Book"/>
              </a:rPr>
              <a:t>coded </a:t>
            </a:r>
            <a:r>
              <a:rPr lang="en-US" sz="2800" spc="-165" dirty="0">
                <a:solidFill>
                  <a:prstClr val="black"/>
                </a:solidFill>
                <a:latin typeface="Futura LT Pro Book"/>
                <a:cs typeface="Futura LT Pro Book"/>
              </a:rPr>
              <a:t>(e.g., a woman is unlikely to have 24 sons living with her) and carry out the other consistency checks that are </a:t>
            </a:r>
            <a:r>
              <a:rPr lang="en-US" sz="2800" spc="-165" dirty="0" smtClean="0">
                <a:solidFill>
                  <a:prstClr val="black"/>
                </a:solidFill>
                <a:latin typeface="Futura LT Pro Book"/>
                <a:cs typeface="Futura LT Pro Book"/>
              </a:rPr>
              <a:t>listed.</a:t>
            </a:r>
            <a:endParaRPr lang="en-US" sz="2800" spc="-165" dirty="0">
              <a:solidFill>
                <a:prstClr val="black"/>
              </a:solidFill>
              <a:latin typeface="Futura LT Pro Book"/>
              <a:cs typeface="Futura LT Pro Book"/>
            </a:endParaRPr>
          </a:p>
        </p:txBody>
      </p:sp>
    </p:spTree>
    <p:extLst>
      <p:ext uri="{BB962C8B-B14F-4D97-AF65-F5344CB8AC3E}">
        <p14:creationId xmlns:p14="http://schemas.microsoft.com/office/powerpoint/2010/main" val="210873087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762000" y="286940"/>
            <a:ext cx="9018438" cy="738664"/>
          </a:xfrm>
          <a:prstGeom prst="rect">
            <a:avLst/>
          </a:prstGeom>
        </p:spPr>
        <p:txBody>
          <a:bodyPr vert="horz" wrap="square" lIns="0" tIns="0" rIns="0" bIns="0" rtlCol="0">
            <a:spAutoFit/>
          </a:bodyPr>
          <a:lstStyle/>
          <a:p>
            <a:pPr marL="12700"/>
            <a:r>
              <a:rPr lang="en-US" sz="4800" b="1" spc="-240" dirty="0" smtClean="0">
                <a:solidFill>
                  <a:srgbClr val="0E256A"/>
                </a:solidFill>
                <a:latin typeface="Futura LT Pro Book"/>
                <a:cs typeface="Futura LT Pro Book"/>
              </a:rPr>
              <a:t>Wrap-up</a:t>
            </a:r>
            <a:endParaRPr sz="4800" dirty="0">
              <a:solidFill>
                <a:srgbClr val="0E256A"/>
              </a:solidFill>
              <a:latin typeface="Futura LT Pro Book"/>
              <a:cs typeface="Futura LT Pro Book"/>
            </a:endParaRPr>
          </a:p>
        </p:txBody>
      </p:sp>
      <p:sp>
        <p:nvSpPr>
          <p:cNvPr id="9" name="object 4"/>
          <p:cNvSpPr txBox="1"/>
          <p:nvPr/>
        </p:nvSpPr>
        <p:spPr>
          <a:xfrm>
            <a:off x="1270719" y="2022986"/>
            <a:ext cx="8001000" cy="3323987"/>
          </a:xfrm>
          <a:prstGeom prst="rect">
            <a:avLst/>
          </a:prstGeom>
        </p:spPr>
        <p:txBody>
          <a:bodyPr vert="horz" wrap="square" lIns="0" tIns="0" rIns="0" bIns="0" rtlCol="0">
            <a:spAutoFit/>
          </a:bodyPr>
          <a:lstStyle/>
          <a:p>
            <a:pPr marL="469900"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Be attentive. </a:t>
            </a:r>
            <a:endParaRPr lang="en-US" sz="2800" spc="-165" dirty="0" smtClean="0">
              <a:solidFill>
                <a:prstClr val="black"/>
              </a:solidFill>
              <a:latin typeface="Futura LT Pro Book"/>
              <a:cs typeface="Futura LT Pro Book"/>
            </a:endParaRPr>
          </a:p>
          <a:p>
            <a:pPr marL="12700">
              <a:buClr>
                <a:srgbClr val="243F87"/>
              </a:buClr>
            </a:pPr>
            <a:endParaRPr lang="en-US" sz="2400" spc="-165" dirty="0">
              <a:solidFill>
                <a:prstClr val="black"/>
              </a:solidFill>
              <a:latin typeface="Futura LT Pro Book"/>
              <a:cs typeface="Futura LT Pro Book"/>
            </a:endParaRPr>
          </a:p>
          <a:p>
            <a:pPr marL="469900"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Look out for </a:t>
            </a:r>
            <a:r>
              <a:rPr lang="en-US" sz="2800" spc="-165" dirty="0" smtClean="0">
                <a:solidFill>
                  <a:prstClr val="black"/>
                </a:solidFill>
                <a:latin typeface="Futura LT Pro Book"/>
                <a:cs typeface="Futura LT Pro Book"/>
              </a:rPr>
              <a:t>the well-being </a:t>
            </a:r>
            <a:r>
              <a:rPr lang="en-US" sz="2800" spc="-165" dirty="0">
                <a:solidFill>
                  <a:prstClr val="black"/>
                </a:solidFill>
                <a:latin typeface="Futura LT Pro Book"/>
                <a:cs typeface="Futura LT Pro Book"/>
              </a:rPr>
              <a:t>of your colleagues</a:t>
            </a:r>
            <a:r>
              <a:rPr lang="en-US" sz="2800" spc="-165" dirty="0" smtClean="0">
                <a:solidFill>
                  <a:prstClr val="black"/>
                </a:solidFill>
                <a:latin typeface="Futura LT Pro Book"/>
                <a:cs typeface="Futura LT Pro Book"/>
              </a:rPr>
              <a:t>.</a:t>
            </a:r>
          </a:p>
          <a:p>
            <a:pPr marL="12700">
              <a:buClr>
                <a:srgbClr val="243F87"/>
              </a:buClr>
            </a:pPr>
            <a:endParaRPr lang="en-US" sz="24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Supervisors: Consider </a:t>
            </a:r>
            <a:r>
              <a:rPr lang="en-US" sz="2800" spc="-165" dirty="0">
                <a:solidFill>
                  <a:prstClr val="black"/>
                </a:solidFill>
                <a:latin typeface="Futura LT Pro Book"/>
                <a:cs typeface="Futura LT Pro Book"/>
              </a:rPr>
              <a:t>your role in preventing and mitigating the impact of sexual harassment in the field</a:t>
            </a:r>
            <a:r>
              <a:rPr lang="en-US" sz="2800" spc="-165" dirty="0" smtClean="0">
                <a:solidFill>
                  <a:prstClr val="black"/>
                </a:solidFill>
                <a:latin typeface="Futura LT Pro Book"/>
                <a:cs typeface="Futura LT Pro Book"/>
              </a:rPr>
              <a:t>.</a:t>
            </a:r>
          </a:p>
          <a:p>
            <a:pPr marL="12700">
              <a:buClr>
                <a:srgbClr val="243F87"/>
              </a:buClr>
            </a:pPr>
            <a:endParaRPr lang="en-US" sz="2400" spc="-165" dirty="0">
              <a:solidFill>
                <a:prstClr val="black"/>
              </a:solidFill>
              <a:latin typeface="Futura LT Pro Book"/>
              <a:cs typeface="Futura LT Pro Book"/>
            </a:endParaRPr>
          </a:p>
          <a:p>
            <a:pPr marL="469900"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Questions?</a:t>
            </a:r>
          </a:p>
        </p:txBody>
      </p:sp>
    </p:spTree>
    <p:extLst>
      <p:ext uri="{BB962C8B-B14F-4D97-AF65-F5344CB8AC3E}">
        <p14:creationId xmlns:p14="http://schemas.microsoft.com/office/powerpoint/2010/main" val="57138919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p>
        </p:txBody>
      </p:sp>
      <p:sp>
        <p:nvSpPr>
          <p:cNvPr id="4" name="object 4"/>
          <p:cNvSpPr/>
          <p:nvPr/>
        </p:nvSpPr>
        <p:spPr>
          <a:xfrm>
            <a:off x="761" y="1311630"/>
            <a:ext cx="10057765" cy="5273040"/>
          </a:xfrm>
          <a:custGeom>
            <a:avLst/>
            <a:gdLst/>
            <a:ahLst/>
            <a:cxnLst/>
            <a:rect l="l" t="t" r="r" b="b"/>
            <a:pathLst>
              <a:path w="10057765" h="5273040">
                <a:moveTo>
                  <a:pt x="0" y="5272455"/>
                </a:moveTo>
                <a:lnTo>
                  <a:pt x="10057638" y="5272455"/>
                </a:lnTo>
                <a:lnTo>
                  <a:pt x="10057638" y="0"/>
                </a:lnTo>
                <a:lnTo>
                  <a:pt x="0" y="0"/>
                </a:lnTo>
                <a:lnTo>
                  <a:pt x="0" y="5272455"/>
                </a:lnTo>
                <a:close/>
              </a:path>
            </a:pathLst>
          </a:custGeom>
          <a:solidFill>
            <a:srgbClr val="0E256A"/>
          </a:solidFill>
        </p:spPr>
        <p:txBody>
          <a:bodyPr wrap="square" lIns="0" tIns="0" rIns="0" bIns="0" rtlCol="0"/>
          <a:lstStyle/>
          <a:p>
            <a:endParaRPr>
              <a:solidFill>
                <a:srgbClr val="243F87"/>
              </a:solidFill>
            </a:endParaRPr>
          </a:p>
        </p:txBody>
      </p:sp>
      <p:sp>
        <p:nvSpPr>
          <p:cNvPr id="7" name="object 7"/>
          <p:cNvSpPr txBox="1"/>
          <p:nvPr/>
        </p:nvSpPr>
        <p:spPr>
          <a:xfrm>
            <a:off x="1039962" y="1397616"/>
            <a:ext cx="7480300" cy="762260"/>
          </a:xfrm>
          <a:prstGeom prst="rect">
            <a:avLst/>
          </a:prstGeom>
        </p:spPr>
        <p:txBody>
          <a:bodyPr vert="horz" wrap="square" lIns="0" tIns="0" rIns="0" bIns="0" rtlCol="0">
            <a:spAutoFit/>
          </a:bodyPr>
          <a:lstStyle/>
          <a:p>
            <a:pPr marL="12700">
              <a:lnSpc>
                <a:spcPts val="6495"/>
              </a:lnSpc>
            </a:pPr>
            <a:endParaRPr sz="4400" dirty="0">
              <a:latin typeface="Futura LT Pro Book" panose="020B0502020204020303" pitchFamily="34" charset="0"/>
              <a:cs typeface="Gill Sans MT"/>
            </a:endParaRPr>
          </a:p>
        </p:txBody>
      </p:sp>
      <p:grpSp>
        <p:nvGrpSpPr>
          <p:cNvPr id="11" name="Group 10"/>
          <p:cNvGrpSpPr/>
          <p:nvPr/>
        </p:nvGrpSpPr>
        <p:grpSpPr>
          <a:xfrm>
            <a:off x="5334000" y="6809099"/>
            <a:ext cx="4266629" cy="718310"/>
            <a:chOff x="2362771" y="6712101"/>
            <a:chExt cx="5056591" cy="851304"/>
          </a:xfrm>
        </p:grpSpPr>
        <p:sp>
          <p:nvSpPr>
            <p:cNvPr id="3" name="object 3"/>
            <p:cNvSpPr/>
            <p:nvPr/>
          </p:nvSpPr>
          <p:spPr>
            <a:xfrm>
              <a:off x="6534012" y="6712101"/>
              <a:ext cx="885350" cy="851304"/>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4728730" y="6807834"/>
              <a:ext cx="1059992" cy="661828"/>
            </a:xfrm>
            <a:prstGeom prst="rect">
              <a:avLst/>
            </a:prstGeom>
            <a:blipFill>
              <a:blip r:embed="rId4" cstate="print"/>
              <a:stretch>
                <a:fillRect/>
              </a:stretch>
            </a:blipFill>
          </p:spPr>
          <p:txBody>
            <a:bodyPr wrap="square" lIns="0" tIns="0" rIns="0" bIns="0" rtlCol="0"/>
            <a:lstStyle/>
            <a:p>
              <a:endParaRPr/>
            </a:p>
          </p:txBody>
        </p:sp>
        <p:sp>
          <p:nvSpPr>
            <p:cNvPr id="9" name="object 9"/>
            <p:cNvSpPr/>
            <p:nvPr/>
          </p:nvSpPr>
          <p:spPr>
            <a:xfrm>
              <a:off x="2362771" y="6855256"/>
              <a:ext cx="1893912" cy="636778"/>
            </a:xfrm>
            <a:prstGeom prst="rect">
              <a:avLst/>
            </a:prstGeom>
            <a:blipFill>
              <a:blip r:embed="rId5" cstate="print"/>
              <a:stretch>
                <a:fillRect/>
              </a:stretch>
            </a:blipFill>
          </p:spPr>
          <p:txBody>
            <a:bodyPr wrap="square" lIns="0" tIns="0" rIns="0" bIns="0" rtlCol="0"/>
            <a:lstStyle/>
            <a:p>
              <a:endParaRPr/>
            </a:p>
          </p:txBody>
        </p:sp>
      </p:grpSp>
      <p:sp>
        <p:nvSpPr>
          <p:cNvPr id="10" name="TextBox 9"/>
          <p:cNvSpPr txBox="1"/>
          <p:nvPr/>
        </p:nvSpPr>
        <p:spPr>
          <a:xfrm>
            <a:off x="838200" y="1981200"/>
            <a:ext cx="8305800" cy="3693319"/>
          </a:xfrm>
          <a:prstGeom prst="rect">
            <a:avLst/>
          </a:prstGeom>
          <a:noFill/>
        </p:spPr>
        <p:txBody>
          <a:bodyPr wrap="square" rtlCol="0">
            <a:spAutoFit/>
          </a:bodyPr>
          <a:lstStyle/>
          <a:p>
            <a:r>
              <a:rPr lang="en-US" sz="2200" spc="-20" dirty="0">
                <a:solidFill>
                  <a:srgbClr val="FFFFFF"/>
                </a:solidFill>
                <a:latin typeface="Futura LT Pro Book"/>
                <a:cs typeface="Futura LT Pro Book"/>
              </a:rPr>
              <a:t>This presentation was produced with the support of </a:t>
            </a:r>
            <a:r>
              <a:rPr lang="en-US" sz="2200" spc="-15" dirty="0">
                <a:solidFill>
                  <a:srgbClr val="FFFFFF"/>
                </a:solidFill>
                <a:latin typeface="Futura LT Pro Book"/>
                <a:cs typeface="Futura LT Pro Book"/>
              </a:rPr>
              <a:t>the</a:t>
            </a:r>
            <a:r>
              <a:rPr lang="en-US" sz="2200" spc="-30" dirty="0">
                <a:solidFill>
                  <a:srgbClr val="FFFFFF"/>
                </a:solidFill>
                <a:latin typeface="Futura LT Pro Book"/>
                <a:cs typeface="Futura LT Pro Book"/>
              </a:rPr>
              <a:t> </a:t>
            </a:r>
            <a:r>
              <a:rPr lang="en-US" sz="2200" spc="-80" dirty="0">
                <a:solidFill>
                  <a:srgbClr val="FFFFFF"/>
                </a:solidFill>
                <a:latin typeface="Futura LT Pro Book"/>
                <a:cs typeface="Futura LT Pro Book"/>
              </a:rPr>
              <a:t>U</a:t>
            </a:r>
            <a:r>
              <a:rPr lang="en-US" sz="2200" spc="-10" dirty="0">
                <a:solidFill>
                  <a:srgbClr val="FFFFFF"/>
                </a:solidFill>
                <a:latin typeface="Futura LT Pro Book"/>
                <a:cs typeface="Futura LT Pro Book"/>
              </a:rPr>
              <a:t>.S.</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Agency</a:t>
            </a:r>
            <a:r>
              <a:rPr lang="en-US" sz="2200" spc="-10" dirty="0">
                <a:solidFill>
                  <a:srgbClr val="FFFFFF"/>
                </a:solidFill>
                <a:latin typeface="Futura LT Pro Book"/>
                <a:cs typeface="Futura LT Pro Book"/>
              </a:rPr>
              <a:t> for</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Inte</a:t>
            </a:r>
            <a:r>
              <a:rPr lang="en-US" sz="2200" dirty="0">
                <a:solidFill>
                  <a:srgbClr val="FFFFFF"/>
                </a:solidFill>
                <a:latin typeface="Futura LT Pro Book"/>
                <a:cs typeface="Futura LT Pro Book"/>
              </a:rPr>
              <a:t>r</a:t>
            </a:r>
            <a:r>
              <a:rPr lang="en-US" sz="2200" spc="-15" dirty="0">
                <a:solidFill>
                  <a:srgbClr val="FFFFFF"/>
                </a:solidFill>
                <a:latin typeface="Futura LT Pro Book"/>
                <a:cs typeface="Futura LT Pro Book"/>
              </a:rPr>
              <a:t>national</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Development</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(USAID) under</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te</a:t>
            </a:r>
            <a:r>
              <a:rPr lang="en-US" sz="2200" dirty="0">
                <a:solidFill>
                  <a:srgbClr val="FFFFFF"/>
                </a:solidFill>
                <a:latin typeface="Futura LT Pro Book"/>
                <a:cs typeface="Futura LT Pro Book"/>
              </a:rPr>
              <a:t>r</a:t>
            </a:r>
            <a:r>
              <a:rPr lang="en-US" sz="2200" spc="-15" dirty="0">
                <a:solidFill>
                  <a:srgbClr val="FFFFFF"/>
                </a:solidFill>
                <a:latin typeface="Futura LT Pro Book"/>
                <a:cs typeface="Futura LT Pro Book"/>
              </a:rPr>
              <a:t>ms </a:t>
            </a:r>
            <a:r>
              <a:rPr lang="en-US" sz="2200" spc="-10" dirty="0">
                <a:solidFill>
                  <a:srgbClr val="FFFFFF"/>
                </a:solidFill>
                <a:latin typeface="Futura LT Pro Book"/>
                <a:cs typeface="Futura LT Pro Book"/>
              </a:rPr>
              <a:t>of MEASURE Evaluation </a:t>
            </a:r>
            <a:r>
              <a:rPr lang="en-US" sz="2200" spc="-50" dirty="0">
                <a:solidFill>
                  <a:srgbClr val="FFFFFF"/>
                </a:solidFill>
                <a:latin typeface="Futura LT Pro Book"/>
                <a:cs typeface="Futura LT Pro Book"/>
              </a:rPr>
              <a:t>c</a:t>
            </a:r>
            <a:r>
              <a:rPr lang="en-US" sz="2200" spc="-15" dirty="0">
                <a:solidFill>
                  <a:srgbClr val="FFFFFF"/>
                </a:solidFill>
                <a:latin typeface="Futura LT Pro Book"/>
                <a:cs typeface="Futura LT Pro Book"/>
              </a:rPr>
              <a:t>oope</a:t>
            </a:r>
            <a:r>
              <a:rPr lang="en-US" sz="2200" spc="-40" dirty="0">
                <a:solidFill>
                  <a:srgbClr val="FFFFFF"/>
                </a:solidFill>
                <a:latin typeface="Futura LT Pro Book"/>
                <a:cs typeface="Futura LT Pro Book"/>
              </a:rPr>
              <a:t>r</a:t>
            </a:r>
            <a:r>
              <a:rPr lang="en-US" sz="2200" spc="-10" dirty="0">
                <a:solidFill>
                  <a:srgbClr val="FFFFFF"/>
                </a:solidFill>
                <a:latin typeface="Futura LT Pro Book"/>
                <a:cs typeface="Futura LT Pro Book"/>
              </a:rPr>
              <a:t>ative</a:t>
            </a:r>
            <a:r>
              <a:rPr lang="en-US" sz="2200" spc="-5" dirty="0">
                <a:solidFill>
                  <a:srgbClr val="FFFFFF"/>
                </a:solidFill>
                <a:latin typeface="Futura LT Pro Book"/>
                <a:cs typeface="Futura LT Pro Book"/>
              </a:rPr>
              <a:t> </a:t>
            </a:r>
            <a:r>
              <a:rPr lang="en-US" sz="2200" spc="-20" dirty="0">
                <a:solidFill>
                  <a:srgbClr val="FFFFFF"/>
                </a:solidFill>
                <a:latin typeface="Futura LT Pro Book"/>
                <a:cs typeface="Futura LT Pro Book"/>
              </a:rPr>
              <a:t>ag</a:t>
            </a:r>
            <a:r>
              <a:rPr lang="en-US" sz="2200" spc="-55" dirty="0">
                <a:solidFill>
                  <a:srgbClr val="FFFFFF"/>
                </a:solidFill>
                <a:latin typeface="Futura LT Pro Book"/>
                <a:cs typeface="Futura LT Pro Book"/>
              </a:rPr>
              <a:t>r</a:t>
            </a:r>
            <a:r>
              <a:rPr lang="en-US" sz="2200" spc="-15" dirty="0">
                <a:solidFill>
                  <a:srgbClr val="FFFFFF"/>
                </a:solidFill>
                <a:latin typeface="Futura LT Pro Book"/>
                <a:cs typeface="Futura LT Pro Book"/>
              </a:rPr>
              <a:t>eement</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AID-</a:t>
            </a:r>
            <a:r>
              <a:rPr lang="en-US" sz="2200" spc="-55" dirty="0">
                <a:solidFill>
                  <a:srgbClr val="FFFFFF"/>
                </a:solidFill>
                <a:latin typeface="Futura LT Pro Book"/>
                <a:cs typeface="Futura LT Pro Book"/>
              </a:rPr>
              <a:t>O</a:t>
            </a:r>
            <a:r>
              <a:rPr lang="en-US" sz="2200" spc="-15" dirty="0">
                <a:solidFill>
                  <a:srgbClr val="FFFFFF"/>
                </a:solidFill>
                <a:latin typeface="Futura LT Pro Book"/>
                <a:cs typeface="Futura LT Pro Book"/>
              </a:rPr>
              <a:t>AA-</a:t>
            </a:r>
            <a:r>
              <a:rPr lang="en-US" sz="2200" spc="-100" dirty="0">
                <a:solidFill>
                  <a:srgbClr val="FFFFFF"/>
                </a:solidFill>
                <a:latin typeface="Futura LT Pro Book"/>
                <a:cs typeface="Futura LT Pro Book"/>
              </a:rPr>
              <a:t>L</a:t>
            </a:r>
            <a:r>
              <a:rPr lang="en-US" sz="2200" spc="-15" dirty="0">
                <a:solidFill>
                  <a:srgbClr val="FFFFFF"/>
                </a:solidFill>
                <a:latin typeface="Futura LT Pro Book"/>
                <a:cs typeface="Futura LT Pro Book"/>
              </a:rPr>
              <a:t>-14-00004</a:t>
            </a:r>
            <a:r>
              <a:rPr lang="en-US" sz="2200" spc="-5" dirty="0">
                <a:solidFill>
                  <a:srgbClr val="FFFFFF"/>
                </a:solidFill>
                <a:latin typeface="Futura LT Pro Book"/>
                <a:cs typeface="Futura LT Pro Book"/>
              </a:rPr>
              <a:t>. MEASURE Evaluation is </a:t>
            </a:r>
            <a:r>
              <a:rPr lang="en-US" sz="2200" spc="-15" dirty="0">
                <a:solidFill>
                  <a:srgbClr val="FFFFFF"/>
                </a:solidFill>
                <a:latin typeface="Futura LT Pro Book"/>
                <a:cs typeface="Futura LT Pro Book"/>
              </a:rPr>
              <a:t>implemented</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by</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the</a:t>
            </a:r>
            <a:r>
              <a:rPr lang="en-US" sz="2200" spc="-60" dirty="0">
                <a:solidFill>
                  <a:srgbClr val="FFFFFF"/>
                </a:solidFill>
                <a:latin typeface="Futura LT Pro Book"/>
                <a:cs typeface="Futura LT Pro Book"/>
              </a:rPr>
              <a:t> </a:t>
            </a:r>
            <a:r>
              <a:rPr lang="en-US" sz="2200" spc="-20" dirty="0">
                <a:solidFill>
                  <a:srgbClr val="FFFFFF"/>
                </a:solidFill>
                <a:latin typeface="Futura LT Pro Book"/>
                <a:cs typeface="Futura LT Pro Book"/>
              </a:rPr>
              <a:t>Ca</a:t>
            </a:r>
            <a:r>
              <a:rPr lang="en-US" sz="2200" spc="-55" dirty="0">
                <a:solidFill>
                  <a:srgbClr val="FFFFFF"/>
                </a:solidFill>
                <a:latin typeface="Futura LT Pro Book"/>
                <a:cs typeface="Futura LT Pro Book"/>
              </a:rPr>
              <a:t>r</a:t>
            </a:r>
            <a:r>
              <a:rPr lang="en-US" sz="2200" spc="-15" dirty="0">
                <a:solidFill>
                  <a:srgbClr val="FFFFFF"/>
                </a:solidFill>
                <a:latin typeface="Futura LT Pro Book"/>
                <a:cs typeface="Futura LT Pro Book"/>
              </a:rPr>
              <a:t>olina</a:t>
            </a:r>
            <a:r>
              <a:rPr lang="en-US" sz="2200" spc="-5" dirty="0">
                <a:solidFill>
                  <a:srgbClr val="FFFFFF"/>
                </a:solidFill>
                <a:latin typeface="Futura LT Pro Book"/>
                <a:cs typeface="Futura LT Pro Book"/>
              </a:rPr>
              <a:t> </a:t>
            </a:r>
            <a:r>
              <a:rPr lang="en-US" sz="2200" spc="-120" dirty="0">
                <a:solidFill>
                  <a:srgbClr val="FFFFFF"/>
                </a:solidFill>
                <a:latin typeface="Futura LT Pro Book"/>
                <a:cs typeface="Futura LT Pro Book"/>
              </a:rPr>
              <a:t>P</a:t>
            </a:r>
            <a:r>
              <a:rPr lang="en-US" sz="2200" spc="-15" dirty="0">
                <a:solidFill>
                  <a:srgbClr val="FFFFFF"/>
                </a:solidFill>
                <a:latin typeface="Futura LT Pro Book"/>
                <a:cs typeface="Futura LT Pro Book"/>
              </a:rPr>
              <a:t>opulation</a:t>
            </a:r>
            <a:r>
              <a:rPr lang="en-US" sz="2200" spc="-60" dirty="0">
                <a:solidFill>
                  <a:srgbClr val="FFFFFF"/>
                </a:solidFill>
                <a:latin typeface="Futura LT Pro Book"/>
                <a:cs typeface="Futura LT Pro Book"/>
              </a:rPr>
              <a:t> </a:t>
            </a:r>
            <a:r>
              <a:rPr lang="en-US" sz="2200" spc="-50" dirty="0">
                <a:solidFill>
                  <a:srgbClr val="FFFFFF"/>
                </a:solidFill>
                <a:latin typeface="Futura LT Pro Book"/>
                <a:cs typeface="Futura LT Pro Book"/>
              </a:rPr>
              <a:t>C</a:t>
            </a:r>
            <a:r>
              <a:rPr lang="en-US" sz="2200" spc="-15" dirty="0">
                <a:solidFill>
                  <a:srgbClr val="FFFFFF"/>
                </a:solidFill>
                <a:latin typeface="Futura LT Pro Book"/>
                <a:cs typeface="Futura LT Pro Book"/>
              </a:rPr>
              <a:t>ente</a:t>
            </a:r>
            <a:r>
              <a:rPr lang="en-US" sz="2200" spc="-250" dirty="0">
                <a:solidFill>
                  <a:srgbClr val="FFFFFF"/>
                </a:solidFill>
                <a:latin typeface="Futura LT Pro Book"/>
                <a:cs typeface="Futura LT Pro Book"/>
              </a:rPr>
              <a:t>r</a:t>
            </a:r>
            <a:r>
              <a:rPr lang="en-US" sz="2200" spc="-10" dirty="0">
                <a:solidFill>
                  <a:srgbClr val="FFFFFF"/>
                </a:solidFill>
                <a:latin typeface="Futura LT Pro Book"/>
                <a:cs typeface="Futura LT Pro Book"/>
              </a:rPr>
              <a:t>,</a:t>
            </a:r>
            <a:r>
              <a:rPr lang="en-US" sz="2200" spc="-30" dirty="0">
                <a:solidFill>
                  <a:srgbClr val="FFFFFF"/>
                </a:solidFill>
                <a:latin typeface="Futura LT Pro Book"/>
                <a:cs typeface="Futura LT Pro Book"/>
              </a:rPr>
              <a:t> </a:t>
            </a:r>
            <a:r>
              <a:rPr lang="en-US" sz="2200" spc="-10" dirty="0">
                <a:solidFill>
                  <a:srgbClr val="FFFFFF"/>
                </a:solidFill>
                <a:latin typeface="Futura LT Pro Book"/>
                <a:cs typeface="Futura LT Pro Book"/>
              </a:rPr>
              <a:t>University of</a:t>
            </a:r>
            <a:r>
              <a:rPr lang="en-US" sz="2200" spc="-5" dirty="0">
                <a:solidFill>
                  <a:srgbClr val="FFFFFF"/>
                </a:solidFill>
                <a:latin typeface="Futura LT Pro Book"/>
                <a:cs typeface="Futura LT Pro Book"/>
              </a:rPr>
              <a:t> </a:t>
            </a:r>
            <a:r>
              <a:rPr lang="en-US" sz="2200" spc="-20" dirty="0">
                <a:solidFill>
                  <a:srgbClr val="FFFFFF"/>
                </a:solidFill>
                <a:latin typeface="Futura LT Pro Book"/>
                <a:cs typeface="Futura LT Pro Book"/>
              </a:rPr>
              <a:t>No</a:t>
            </a:r>
            <a:r>
              <a:rPr lang="en-US" sz="2200" spc="30" dirty="0">
                <a:solidFill>
                  <a:srgbClr val="FFFFFF"/>
                </a:solidFill>
                <a:latin typeface="Futura LT Pro Book"/>
                <a:cs typeface="Futura LT Pro Book"/>
              </a:rPr>
              <a:t>r</a:t>
            </a:r>
            <a:r>
              <a:rPr lang="en-US" sz="2200" spc="-10" dirty="0">
                <a:solidFill>
                  <a:srgbClr val="FFFFFF"/>
                </a:solidFill>
                <a:latin typeface="Futura LT Pro Book"/>
                <a:cs typeface="Futura LT Pro Book"/>
              </a:rPr>
              <a:t>th</a:t>
            </a:r>
            <a:r>
              <a:rPr lang="en-US" sz="2200" spc="-60" dirty="0">
                <a:solidFill>
                  <a:srgbClr val="FFFFFF"/>
                </a:solidFill>
                <a:latin typeface="Futura LT Pro Book"/>
                <a:cs typeface="Futura LT Pro Book"/>
              </a:rPr>
              <a:t> </a:t>
            </a:r>
            <a:r>
              <a:rPr lang="en-US" sz="2200" spc="-20" dirty="0">
                <a:solidFill>
                  <a:srgbClr val="FFFFFF"/>
                </a:solidFill>
                <a:latin typeface="Futura LT Pro Book"/>
                <a:cs typeface="Futura LT Pro Book"/>
              </a:rPr>
              <a:t>Ca</a:t>
            </a:r>
            <a:r>
              <a:rPr lang="en-US" sz="2200" spc="-55" dirty="0">
                <a:solidFill>
                  <a:srgbClr val="FFFFFF"/>
                </a:solidFill>
                <a:latin typeface="Futura LT Pro Book"/>
                <a:cs typeface="Futura LT Pro Book"/>
              </a:rPr>
              <a:t>r</a:t>
            </a:r>
            <a:r>
              <a:rPr lang="en-US" sz="2200" spc="-15" dirty="0">
                <a:solidFill>
                  <a:srgbClr val="FFFFFF"/>
                </a:solidFill>
                <a:latin typeface="Futura LT Pro Book"/>
                <a:cs typeface="Futura LT Pro Book"/>
              </a:rPr>
              <a:t>olina</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at</a:t>
            </a:r>
            <a:r>
              <a:rPr lang="en-US" sz="2200" spc="-60" dirty="0">
                <a:solidFill>
                  <a:srgbClr val="FFFFFF"/>
                </a:solidFill>
                <a:latin typeface="Futura LT Pro Book"/>
                <a:cs typeface="Futura LT Pro Book"/>
              </a:rPr>
              <a:t> </a:t>
            </a:r>
            <a:r>
              <a:rPr lang="en-US" sz="2200" spc="-15" dirty="0">
                <a:solidFill>
                  <a:srgbClr val="FFFFFF"/>
                </a:solidFill>
                <a:latin typeface="Futura LT Pro Book"/>
                <a:cs typeface="Futura LT Pro Book"/>
              </a:rPr>
              <a:t>Chapel</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Hill</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in</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pa</a:t>
            </a:r>
            <a:r>
              <a:rPr lang="en-US" sz="2200" spc="30" dirty="0">
                <a:solidFill>
                  <a:srgbClr val="FFFFFF"/>
                </a:solidFill>
                <a:latin typeface="Futura LT Pro Book"/>
                <a:cs typeface="Futura LT Pro Book"/>
              </a:rPr>
              <a:t>r</a:t>
            </a:r>
            <a:r>
              <a:rPr lang="en-US" sz="2200" spc="-15" dirty="0">
                <a:solidFill>
                  <a:srgbClr val="FFFFFF"/>
                </a:solidFill>
                <a:latin typeface="Futura LT Pro Book"/>
                <a:cs typeface="Futura LT Pro Book"/>
              </a:rPr>
              <a:t>tnership</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with</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ICF</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Inte</a:t>
            </a:r>
            <a:r>
              <a:rPr lang="en-US" sz="2200" dirty="0">
                <a:solidFill>
                  <a:srgbClr val="FFFFFF"/>
                </a:solidFill>
                <a:latin typeface="Futura LT Pro Book"/>
                <a:cs typeface="Futura LT Pro Book"/>
              </a:rPr>
              <a:t>r</a:t>
            </a:r>
            <a:r>
              <a:rPr lang="en-US" sz="2200" spc="-15" dirty="0">
                <a:solidFill>
                  <a:srgbClr val="FFFFFF"/>
                </a:solidFill>
                <a:latin typeface="Futura LT Pro Book"/>
                <a:cs typeface="Futura LT Pro Book"/>
              </a:rPr>
              <a:t>national,</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John</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Sno</a:t>
            </a:r>
            <a:r>
              <a:rPr lang="en-US" sz="2200" spc="-165" dirty="0">
                <a:solidFill>
                  <a:srgbClr val="FFFFFF"/>
                </a:solidFill>
                <a:latin typeface="Futura LT Pro Book"/>
                <a:cs typeface="Futura LT Pro Book"/>
              </a:rPr>
              <a:t>w</a:t>
            </a:r>
            <a:r>
              <a:rPr lang="en-US" sz="2200" spc="-10" dirty="0">
                <a:solidFill>
                  <a:srgbClr val="FFFFFF"/>
                </a:solidFill>
                <a:latin typeface="Futura LT Pro Book"/>
                <a:cs typeface="Futura LT Pro Book"/>
              </a:rPr>
              <a:t>,</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Inc.,</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Management Scien</a:t>
            </a:r>
            <a:r>
              <a:rPr lang="en-US" sz="2200" spc="-45" dirty="0">
                <a:solidFill>
                  <a:srgbClr val="FFFFFF"/>
                </a:solidFill>
                <a:latin typeface="Futura LT Pro Book"/>
                <a:cs typeface="Futura LT Pro Book"/>
              </a:rPr>
              <a:t>c</a:t>
            </a:r>
            <a:r>
              <a:rPr lang="en-US" sz="2200" spc="-15" dirty="0">
                <a:solidFill>
                  <a:srgbClr val="FFFFFF"/>
                </a:solidFill>
                <a:latin typeface="Futura LT Pro Book"/>
                <a:cs typeface="Futura LT Pro Book"/>
              </a:rPr>
              <a:t>es</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for</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Health,</a:t>
            </a:r>
            <a:r>
              <a:rPr lang="en-US" sz="2200" spc="-5" dirty="0">
                <a:solidFill>
                  <a:srgbClr val="FFFFFF"/>
                </a:solidFill>
                <a:latin typeface="Futura LT Pro Book"/>
                <a:cs typeface="Futura LT Pro Book"/>
              </a:rPr>
              <a:t> </a:t>
            </a:r>
            <a:r>
              <a:rPr lang="en-US" sz="2200" spc="-105" dirty="0">
                <a:solidFill>
                  <a:srgbClr val="FFFFFF"/>
                </a:solidFill>
                <a:latin typeface="Futura LT Pro Book"/>
                <a:cs typeface="Futura LT Pro Book"/>
              </a:rPr>
              <a:t>Palladium</a:t>
            </a:r>
            <a:r>
              <a:rPr lang="en-US" sz="2200" spc="-10" dirty="0">
                <a:solidFill>
                  <a:srgbClr val="FFFFFF"/>
                </a:solidFill>
                <a:latin typeface="Futura LT Pro Book"/>
                <a:cs typeface="Futura LT Pro Book"/>
              </a:rPr>
              <a:t>,</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and</a:t>
            </a:r>
            <a:r>
              <a:rPr lang="en-US" sz="2200" spc="-75" dirty="0">
                <a:solidFill>
                  <a:srgbClr val="FFFFFF"/>
                </a:solidFill>
                <a:latin typeface="Futura LT Pro Book"/>
                <a:cs typeface="Futura LT Pro Book"/>
              </a:rPr>
              <a:t> </a:t>
            </a:r>
            <a:r>
              <a:rPr lang="en-US" sz="2200" spc="-254" dirty="0">
                <a:solidFill>
                  <a:srgbClr val="FFFFFF"/>
                </a:solidFill>
                <a:latin typeface="Futura LT Pro Book"/>
                <a:cs typeface="Futura LT Pro Book"/>
              </a:rPr>
              <a:t>T</a:t>
            </a:r>
            <a:r>
              <a:rPr lang="en-US" sz="2200" spc="-15" dirty="0">
                <a:solidFill>
                  <a:srgbClr val="FFFFFF"/>
                </a:solidFill>
                <a:latin typeface="Futura LT Pro Book"/>
                <a:cs typeface="Futura LT Pro Book"/>
              </a:rPr>
              <a:t>ulane</a:t>
            </a:r>
            <a:r>
              <a:rPr lang="en-US" sz="2200" spc="-30" dirty="0">
                <a:solidFill>
                  <a:srgbClr val="FFFFFF"/>
                </a:solidFill>
                <a:latin typeface="Futura LT Pro Book"/>
                <a:cs typeface="Futura LT Pro Book"/>
              </a:rPr>
              <a:t> </a:t>
            </a:r>
            <a:r>
              <a:rPr lang="en-US" sz="2200" spc="-10" dirty="0">
                <a:solidFill>
                  <a:srgbClr val="FFFFFF"/>
                </a:solidFill>
                <a:latin typeface="Futura LT Pro Book"/>
                <a:cs typeface="Futura LT Pro Book"/>
              </a:rPr>
              <a:t>University.</a:t>
            </a:r>
            <a:r>
              <a:rPr lang="en-US" sz="2200" spc="-75" dirty="0">
                <a:solidFill>
                  <a:srgbClr val="FFFFFF"/>
                </a:solidFill>
                <a:latin typeface="Futura LT Pro Book"/>
                <a:cs typeface="Futura LT Pro Book"/>
              </a:rPr>
              <a:t> </a:t>
            </a:r>
            <a:r>
              <a:rPr lang="en-US" sz="2200" spc="-60" dirty="0">
                <a:solidFill>
                  <a:srgbClr val="FFFFFF"/>
                </a:solidFill>
                <a:latin typeface="Futura LT Pro Book"/>
                <a:cs typeface="Futura LT Pro Book"/>
              </a:rPr>
              <a:t>T</a:t>
            </a:r>
            <a:r>
              <a:rPr lang="en-US" sz="2200" spc="-15" dirty="0">
                <a:solidFill>
                  <a:srgbClr val="FFFFFF"/>
                </a:solidFill>
                <a:latin typeface="Futura LT Pro Book"/>
                <a:cs typeface="Futura LT Pro Book"/>
              </a:rPr>
              <a:t>he</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views</a:t>
            </a:r>
            <a:r>
              <a:rPr lang="en-US" sz="2200" spc="-10" dirty="0">
                <a:solidFill>
                  <a:srgbClr val="FFFFFF"/>
                </a:solidFill>
                <a:latin typeface="Futura LT Pro Book"/>
                <a:cs typeface="Futura LT Pro Book"/>
              </a:rPr>
              <a:t> </a:t>
            </a:r>
            <a:r>
              <a:rPr lang="en-US" sz="2200" spc="-30" dirty="0">
                <a:solidFill>
                  <a:srgbClr val="FFFFFF"/>
                </a:solidFill>
                <a:latin typeface="Futura LT Pro Book"/>
                <a:cs typeface="Futura LT Pro Book"/>
              </a:rPr>
              <a:t>e</a:t>
            </a:r>
            <a:r>
              <a:rPr lang="en-US" sz="2200" spc="-15" dirty="0">
                <a:solidFill>
                  <a:srgbClr val="FFFFFF"/>
                </a:solidFill>
                <a:latin typeface="Futura LT Pro Book"/>
                <a:cs typeface="Futura LT Pro Book"/>
              </a:rPr>
              <a:t>xp</a:t>
            </a:r>
            <a:r>
              <a:rPr lang="en-US" sz="2200" spc="-55" dirty="0">
                <a:solidFill>
                  <a:srgbClr val="FFFFFF"/>
                </a:solidFill>
                <a:latin typeface="Futura LT Pro Book"/>
                <a:cs typeface="Futura LT Pro Book"/>
              </a:rPr>
              <a:t>r</a:t>
            </a:r>
            <a:r>
              <a:rPr lang="en-US" sz="2200" spc="-15" dirty="0">
                <a:solidFill>
                  <a:srgbClr val="FFFFFF"/>
                </a:solidFill>
                <a:latin typeface="Futura LT Pro Book"/>
                <a:cs typeface="Futura LT Pro Book"/>
              </a:rPr>
              <a:t>essed</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in</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this</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p</a:t>
            </a:r>
            <a:r>
              <a:rPr lang="en-US" sz="2200" spc="-55" dirty="0">
                <a:solidFill>
                  <a:srgbClr val="FFFFFF"/>
                </a:solidFill>
                <a:latin typeface="Futura LT Pro Book"/>
                <a:cs typeface="Futura LT Pro Book"/>
              </a:rPr>
              <a:t>r</a:t>
            </a:r>
            <a:r>
              <a:rPr lang="en-US" sz="2200" spc="-15" dirty="0">
                <a:solidFill>
                  <a:srgbClr val="FFFFFF"/>
                </a:solidFill>
                <a:latin typeface="Futura LT Pro Book"/>
                <a:cs typeface="Futura LT Pro Book"/>
              </a:rPr>
              <a:t>esentation</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do</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not</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ne</a:t>
            </a:r>
            <a:r>
              <a:rPr lang="en-US" sz="2200" spc="-45" dirty="0">
                <a:solidFill>
                  <a:srgbClr val="FFFFFF"/>
                </a:solidFill>
                <a:latin typeface="Futura LT Pro Book"/>
                <a:cs typeface="Futura LT Pro Book"/>
              </a:rPr>
              <a:t>c</a:t>
            </a:r>
            <a:r>
              <a:rPr lang="en-US" sz="2200" spc="-10" dirty="0">
                <a:solidFill>
                  <a:srgbClr val="FFFFFF"/>
                </a:solidFill>
                <a:latin typeface="Futura LT Pro Book"/>
                <a:cs typeface="Futura LT Pro Book"/>
              </a:rPr>
              <a:t>essarily</a:t>
            </a:r>
            <a:r>
              <a:rPr lang="en-US" sz="2200" spc="-5" dirty="0">
                <a:solidFill>
                  <a:srgbClr val="FFFFFF"/>
                </a:solidFill>
                <a:latin typeface="Futura LT Pro Book"/>
                <a:cs typeface="Futura LT Pro Book"/>
              </a:rPr>
              <a:t> </a:t>
            </a:r>
            <a:r>
              <a:rPr lang="en-US" sz="2200" spc="-55" dirty="0">
                <a:solidFill>
                  <a:srgbClr val="FFFFFF"/>
                </a:solidFill>
                <a:latin typeface="Futura LT Pro Book"/>
                <a:cs typeface="Futura LT Pro Book"/>
              </a:rPr>
              <a:t>r</a:t>
            </a:r>
            <a:r>
              <a:rPr lang="en-US" sz="2200" spc="-10" dirty="0">
                <a:solidFill>
                  <a:srgbClr val="FFFFFF"/>
                </a:solidFill>
                <a:latin typeface="Futura LT Pro Book"/>
                <a:cs typeface="Futura LT Pro Book"/>
              </a:rPr>
              <a:t>eflect</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the views </a:t>
            </a:r>
            <a:r>
              <a:rPr lang="en-US" sz="2200" spc="-10" dirty="0">
                <a:solidFill>
                  <a:srgbClr val="FFFFFF"/>
                </a:solidFill>
                <a:latin typeface="Futura LT Pro Book"/>
                <a:cs typeface="Futura LT Pro Book"/>
              </a:rPr>
              <a:t>of</a:t>
            </a:r>
            <a:r>
              <a:rPr lang="en-US" sz="2200" spc="-30" dirty="0">
                <a:solidFill>
                  <a:srgbClr val="FFFFFF"/>
                </a:solidFill>
                <a:latin typeface="Futura LT Pro Book"/>
                <a:cs typeface="Futura LT Pro Book"/>
              </a:rPr>
              <a:t> </a:t>
            </a:r>
            <a:r>
              <a:rPr lang="en-US" sz="2200" spc="-15" dirty="0">
                <a:solidFill>
                  <a:srgbClr val="FFFFFF"/>
                </a:solidFill>
                <a:latin typeface="Futura LT Pro Book"/>
                <a:cs typeface="Futura LT Pro Book"/>
              </a:rPr>
              <a:t>USAID or</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the</a:t>
            </a:r>
            <a:r>
              <a:rPr lang="en-US" sz="2200" spc="-30" dirty="0">
                <a:solidFill>
                  <a:srgbClr val="FFFFFF"/>
                </a:solidFill>
                <a:latin typeface="Futura LT Pro Book"/>
                <a:cs typeface="Futura LT Pro Book"/>
              </a:rPr>
              <a:t> </a:t>
            </a:r>
            <a:r>
              <a:rPr lang="en-US" sz="2200" spc="-15" dirty="0">
                <a:solidFill>
                  <a:srgbClr val="FFFFFF"/>
                </a:solidFill>
                <a:latin typeface="Futura LT Pro Book"/>
                <a:cs typeface="Futura LT Pro Book"/>
              </a:rPr>
              <a:t>United</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States</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gove</a:t>
            </a:r>
            <a:r>
              <a:rPr lang="en-US" sz="2200" dirty="0">
                <a:solidFill>
                  <a:srgbClr val="FFFFFF"/>
                </a:solidFill>
                <a:latin typeface="Futura LT Pro Book"/>
                <a:cs typeface="Futura LT Pro Book"/>
              </a:rPr>
              <a:t>r</a:t>
            </a:r>
            <a:r>
              <a:rPr lang="en-US" sz="2200" spc="-15" dirty="0">
                <a:solidFill>
                  <a:srgbClr val="FFFFFF"/>
                </a:solidFill>
                <a:latin typeface="Futura LT Pro Book"/>
                <a:cs typeface="Futura LT Pro Book"/>
              </a:rPr>
              <a:t>nment.</a:t>
            </a:r>
            <a:endParaRPr lang="en-US" sz="2200" dirty="0">
              <a:latin typeface="Futura LT Pro Book"/>
              <a:cs typeface="Futura LT Pro Book"/>
            </a:endParaRPr>
          </a:p>
          <a:p>
            <a:endParaRPr lang="en-US" dirty="0" smtClean="0"/>
          </a:p>
          <a:p>
            <a:r>
              <a:rPr lang="en-US" sz="2000" b="1" dirty="0" smtClean="0">
                <a:solidFill>
                  <a:schemeClr val="bg1"/>
                </a:solidFill>
                <a:latin typeface="Futura LT Pro Book" panose="020B0502020204020303" pitchFamily="34" charset="0"/>
              </a:rPr>
              <a:t>www.measureevaluation.org</a:t>
            </a:r>
            <a:endParaRPr lang="en-US" sz="2000" b="1" dirty="0">
              <a:solidFill>
                <a:schemeClr val="bg1"/>
              </a:solidFill>
              <a:latin typeface="Futura LT Pro Book" panose="020B0502020204020303" pitchFamily="34" charset="0"/>
            </a:endParaRPr>
          </a:p>
        </p:txBody>
      </p:sp>
    </p:spTree>
    <p:extLst>
      <p:ext uri="{BB962C8B-B14F-4D97-AF65-F5344CB8AC3E}">
        <p14:creationId xmlns:p14="http://schemas.microsoft.com/office/powerpoint/2010/main" val="175935804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p>
        </p:txBody>
      </p:sp>
      <p:sp>
        <p:nvSpPr>
          <p:cNvPr id="6" name="object 6"/>
          <p:cNvSpPr txBox="1"/>
          <p:nvPr/>
        </p:nvSpPr>
        <p:spPr>
          <a:xfrm>
            <a:off x="1039962" y="483178"/>
            <a:ext cx="6943090" cy="907941"/>
          </a:xfrm>
          <a:prstGeom prst="rect">
            <a:avLst/>
          </a:prstGeom>
        </p:spPr>
        <p:txBody>
          <a:bodyPr vert="horz" wrap="square" lIns="0" tIns="0" rIns="0" bIns="0" rtlCol="0">
            <a:spAutoFit/>
          </a:bodyPr>
          <a:lstStyle/>
          <a:p>
            <a:pPr marL="12700">
              <a:lnSpc>
                <a:spcPct val="100000"/>
              </a:lnSpc>
            </a:pPr>
            <a:r>
              <a:rPr lang="en-US" sz="5900" b="1" spc="-240" dirty="0" smtClean="0">
                <a:solidFill>
                  <a:srgbClr val="0E256A"/>
                </a:solidFill>
                <a:latin typeface="Futura LT Pro Book"/>
                <a:cs typeface="Futura LT Pro Book"/>
              </a:rPr>
              <a:t>Module 7</a:t>
            </a:r>
            <a:endParaRPr sz="5900" dirty="0">
              <a:solidFill>
                <a:srgbClr val="0E256A"/>
              </a:solidFill>
              <a:latin typeface="Futura LT Pro Book"/>
              <a:cs typeface="Futura LT Pro Book"/>
            </a:endParaRPr>
          </a:p>
        </p:txBody>
      </p:sp>
      <p:sp>
        <p:nvSpPr>
          <p:cNvPr id="8" name="object 8"/>
          <p:cNvSpPr txBox="1"/>
          <p:nvPr/>
        </p:nvSpPr>
        <p:spPr>
          <a:xfrm>
            <a:off x="4833204" y="4385541"/>
            <a:ext cx="4491355" cy="1646605"/>
          </a:xfrm>
          <a:prstGeom prst="rect">
            <a:avLst/>
          </a:prstGeom>
        </p:spPr>
        <p:txBody>
          <a:bodyPr vert="horz" wrap="square" lIns="0" tIns="0" rIns="0" bIns="0" rtlCol="0">
            <a:spAutoFit/>
          </a:bodyPr>
          <a:lstStyle/>
          <a:p>
            <a:pPr marL="12700">
              <a:lnSpc>
                <a:spcPts val="2250"/>
              </a:lnSpc>
            </a:pPr>
            <a:r>
              <a:rPr sz="1600" dirty="0">
                <a:solidFill>
                  <a:schemeClr val="bg1"/>
                </a:solidFill>
                <a:latin typeface="Futura LT Pro Book"/>
                <a:cs typeface="Futura LT Pro Book"/>
              </a:rPr>
              <a:t>Author Name and Degree Here</a:t>
            </a:r>
          </a:p>
          <a:p>
            <a:pPr marL="12700">
              <a:lnSpc>
                <a:spcPts val="2250"/>
              </a:lnSpc>
            </a:pPr>
            <a:r>
              <a:rPr sz="1600" b="1" dirty="0">
                <a:solidFill>
                  <a:schemeClr val="bg1"/>
                </a:solidFill>
                <a:latin typeface="Futura LT Pro Book"/>
                <a:cs typeface="Futura LT Pro Book"/>
              </a:rPr>
              <a:t>MEASURE Evaluation</a:t>
            </a:r>
            <a:endParaRPr sz="1600" dirty="0">
              <a:solidFill>
                <a:schemeClr val="bg1"/>
              </a:solidFill>
              <a:latin typeface="Futura LT Pro Book"/>
              <a:cs typeface="Futura LT Pro Book"/>
            </a:endParaRPr>
          </a:p>
          <a:p>
            <a:pPr marL="12700">
              <a:lnSpc>
                <a:spcPct val="100000"/>
              </a:lnSpc>
            </a:pPr>
            <a:r>
              <a:rPr sz="1600" dirty="0">
                <a:solidFill>
                  <a:schemeClr val="bg1"/>
                </a:solidFill>
                <a:latin typeface="Futura LT Pro Book"/>
                <a:cs typeface="Futura LT Pro Book"/>
              </a:rPr>
              <a:t>Your organization here</a:t>
            </a:r>
          </a:p>
          <a:p>
            <a:pPr>
              <a:lnSpc>
                <a:spcPct val="100000"/>
              </a:lnSpc>
              <a:spcBef>
                <a:spcPts val="43"/>
              </a:spcBef>
            </a:pPr>
            <a:endParaRPr sz="1600" dirty="0">
              <a:solidFill>
                <a:schemeClr val="bg1"/>
              </a:solidFill>
              <a:latin typeface="Times New Roman"/>
              <a:cs typeface="Times New Roman"/>
            </a:endParaRPr>
          </a:p>
          <a:p>
            <a:pPr marL="12700">
              <a:lnSpc>
                <a:spcPts val="2200"/>
              </a:lnSpc>
            </a:pPr>
            <a:r>
              <a:rPr sz="1600" dirty="0">
                <a:solidFill>
                  <a:schemeClr val="bg1"/>
                </a:solidFill>
                <a:latin typeface="Futura LT Pro Book"/>
                <a:cs typeface="Futura LT Pro Book"/>
              </a:rPr>
              <a:t>DATE FOR PRESENTATION IF NECESSARY</a:t>
            </a:r>
          </a:p>
          <a:p>
            <a:pPr marL="12700">
              <a:lnSpc>
                <a:spcPts val="2200"/>
              </a:lnSpc>
            </a:pPr>
            <a:r>
              <a:rPr sz="1600" b="1" dirty="0">
                <a:solidFill>
                  <a:schemeClr val="bg1"/>
                </a:solidFill>
                <a:latin typeface="Futura LT Pro Book"/>
                <a:cs typeface="Futura LT Pro Book"/>
              </a:rPr>
              <a:t>NAME OF MEETING</a:t>
            </a:r>
            <a:endParaRPr sz="1600" dirty="0">
              <a:solidFill>
                <a:schemeClr val="bg1"/>
              </a:solidFill>
              <a:latin typeface="Futura LT Pro Book"/>
              <a:cs typeface="Futura LT Pro Book"/>
            </a:endParaRPr>
          </a:p>
        </p:txBody>
      </p:sp>
      <p:sp>
        <p:nvSpPr>
          <p:cNvPr id="9" name="object 4"/>
          <p:cNvSpPr txBox="1"/>
          <p:nvPr/>
        </p:nvSpPr>
        <p:spPr>
          <a:xfrm>
            <a:off x="1447800" y="1685312"/>
            <a:ext cx="5638800" cy="1859163"/>
          </a:xfrm>
          <a:prstGeom prst="rect">
            <a:avLst/>
          </a:prstGeom>
        </p:spPr>
        <p:txBody>
          <a:bodyPr vert="horz" wrap="square" lIns="0" tIns="0" rIns="0" bIns="0" rtlCol="0">
            <a:spAutoFit/>
          </a:bodyPr>
          <a:lstStyle/>
          <a:p>
            <a:pPr marL="469900" indent="-457200">
              <a:lnSpc>
                <a:spcPct val="150000"/>
              </a:lnSpc>
              <a:buClr>
                <a:srgbClr val="243F87"/>
              </a:buClr>
              <a:buFont typeface="Arial" panose="020B0604020202020204" pitchFamily="34" charset="0"/>
              <a:buChar char="•"/>
            </a:pPr>
            <a:r>
              <a:rPr lang="en-US" sz="2800" spc="-165" dirty="0">
                <a:latin typeface="Futura LT Pro Book"/>
                <a:cs typeface="Futura LT Pro Book"/>
              </a:rPr>
              <a:t>7a: Error-finding exercise</a:t>
            </a:r>
          </a:p>
          <a:p>
            <a:pPr marL="469900" indent="-457200">
              <a:lnSpc>
                <a:spcPct val="150000"/>
              </a:lnSpc>
              <a:buClr>
                <a:srgbClr val="243F87"/>
              </a:buClr>
              <a:buFont typeface="Arial" panose="020B0604020202020204" pitchFamily="34" charset="0"/>
              <a:buChar char="•"/>
            </a:pPr>
            <a:r>
              <a:rPr lang="en-US" sz="2800" spc="-165" dirty="0">
                <a:latin typeface="Futura LT Pro Book"/>
                <a:cs typeface="Futura LT Pro Book"/>
              </a:rPr>
              <a:t>7b: </a:t>
            </a:r>
            <a:r>
              <a:rPr lang="en-US" sz="2800" spc="-165" dirty="0" smtClean="0">
                <a:latin typeface="Futura LT Pro Book"/>
                <a:cs typeface="Futura LT Pro Book"/>
              </a:rPr>
              <a:t>The job of a supervisor </a:t>
            </a:r>
          </a:p>
          <a:p>
            <a:pPr marL="469900" indent="-457200">
              <a:lnSpc>
                <a:spcPct val="150000"/>
              </a:lnSpc>
              <a:buClr>
                <a:srgbClr val="243F87"/>
              </a:buClr>
              <a:buFont typeface="Arial" panose="020B0604020202020204" pitchFamily="34" charset="0"/>
              <a:buChar char="•"/>
            </a:pPr>
            <a:r>
              <a:rPr lang="en-US" sz="2800" spc="-165" dirty="0" smtClean="0">
                <a:latin typeface="Futura LT Pro Book"/>
                <a:cs typeface="Futura LT Pro Book"/>
              </a:rPr>
              <a:t>7c</a:t>
            </a:r>
            <a:r>
              <a:rPr lang="en-US" sz="2800" spc="-165" dirty="0">
                <a:latin typeface="Futura LT Pro Book"/>
                <a:cs typeface="Futura LT Pro Book"/>
              </a:rPr>
              <a:t>: General editing guidelines</a:t>
            </a:r>
          </a:p>
        </p:txBody>
      </p:sp>
    </p:spTree>
    <p:extLst>
      <p:ext uri="{BB962C8B-B14F-4D97-AF65-F5344CB8AC3E}">
        <p14:creationId xmlns:p14="http://schemas.microsoft.com/office/powerpoint/2010/main" val="208756807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039962" y="483178"/>
            <a:ext cx="8713638" cy="907941"/>
          </a:xfrm>
          <a:prstGeom prst="rect">
            <a:avLst/>
          </a:prstGeom>
        </p:spPr>
        <p:txBody>
          <a:bodyPr vert="horz" wrap="square" lIns="0" tIns="0" rIns="0" bIns="0" rtlCol="0">
            <a:spAutoFit/>
          </a:bodyPr>
          <a:lstStyle/>
          <a:p>
            <a:pPr marL="12700"/>
            <a:r>
              <a:rPr lang="en-US" sz="5900" b="1" spc="-240" dirty="0" smtClean="0">
                <a:solidFill>
                  <a:srgbClr val="0E256A"/>
                </a:solidFill>
                <a:latin typeface="Futura LT Pro Book"/>
                <a:cs typeface="Futura LT Pro Book"/>
              </a:rPr>
              <a:t>7a: Error-finding exercise</a:t>
            </a:r>
            <a:endParaRPr sz="5900" dirty="0">
              <a:solidFill>
                <a:srgbClr val="0E256A"/>
              </a:solidFill>
              <a:latin typeface="Futura LT Pro Book"/>
              <a:cs typeface="Futura LT Pro Book"/>
            </a:endParaRPr>
          </a:p>
        </p:txBody>
      </p:sp>
      <p:sp>
        <p:nvSpPr>
          <p:cNvPr id="8" name="object 8"/>
          <p:cNvSpPr txBox="1"/>
          <p:nvPr/>
        </p:nvSpPr>
        <p:spPr>
          <a:xfrm>
            <a:off x="4833204" y="4385541"/>
            <a:ext cx="4491355" cy="1646605"/>
          </a:xfrm>
          <a:prstGeom prst="rect">
            <a:avLst/>
          </a:prstGeom>
        </p:spPr>
        <p:txBody>
          <a:bodyPr vert="horz" wrap="square" lIns="0" tIns="0" rIns="0" bIns="0" rtlCol="0">
            <a:spAutoFit/>
          </a:bodyPr>
          <a:lstStyle/>
          <a:p>
            <a:pPr marL="12700">
              <a:lnSpc>
                <a:spcPts val="2250"/>
              </a:lnSpc>
            </a:pPr>
            <a:r>
              <a:rPr sz="1600" dirty="0">
                <a:solidFill>
                  <a:prstClr val="white"/>
                </a:solidFill>
                <a:latin typeface="Futura LT Pro Book"/>
                <a:cs typeface="Futura LT Pro Book"/>
              </a:rPr>
              <a:t>Author Name and Degree Here</a:t>
            </a:r>
          </a:p>
          <a:p>
            <a:pPr marL="12700">
              <a:lnSpc>
                <a:spcPts val="2250"/>
              </a:lnSpc>
            </a:pPr>
            <a:r>
              <a:rPr sz="1600" b="1" dirty="0">
                <a:solidFill>
                  <a:prstClr val="white"/>
                </a:solidFill>
                <a:latin typeface="Futura LT Pro Book"/>
                <a:cs typeface="Futura LT Pro Book"/>
              </a:rPr>
              <a:t>MEASURE Evaluation</a:t>
            </a:r>
            <a:endParaRPr sz="1600" dirty="0">
              <a:solidFill>
                <a:prstClr val="white"/>
              </a:solidFill>
              <a:latin typeface="Futura LT Pro Book"/>
              <a:cs typeface="Futura LT Pro Book"/>
            </a:endParaRPr>
          </a:p>
          <a:p>
            <a:pPr marL="12700"/>
            <a:r>
              <a:rPr sz="1600" dirty="0">
                <a:solidFill>
                  <a:prstClr val="white"/>
                </a:solidFill>
                <a:latin typeface="Futura LT Pro Book"/>
                <a:cs typeface="Futura LT Pro Book"/>
              </a:rPr>
              <a:t>Your organization here</a:t>
            </a:r>
          </a:p>
          <a:p>
            <a:pPr>
              <a:spcBef>
                <a:spcPts val="43"/>
              </a:spcBef>
            </a:pPr>
            <a:endParaRPr sz="1600" dirty="0">
              <a:solidFill>
                <a:prstClr val="white"/>
              </a:solidFill>
              <a:latin typeface="Times New Roman"/>
              <a:cs typeface="Times New Roman"/>
            </a:endParaRPr>
          </a:p>
          <a:p>
            <a:pPr marL="12700">
              <a:lnSpc>
                <a:spcPts val="2200"/>
              </a:lnSpc>
            </a:pPr>
            <a:r>
              <a:rPr sz="1600" dirty="0">
                <a:solidFill>
                  <a:prstClr val="white"/>
                </a:solidFill>
                <a:latin typeface="Futura LT Pro Book"/>
                <a:cs typeface="Futura LT Pro Book"/>
              </a:rPr>
              <a:t>DATE FOR PRESENTATION IF NECESSARY</a:t>
            </a:r>
          </a:p>
          <a:p>
            <a:pPr marL="12700">
              <a:lnSpc>
                <a:spcPts val="2200"/>
              </a:lnSpc>
            </a:pPr>
            <a:r>
              <a:rPr sz="1600" b="1" dirty="0">
                <a:solidFill>
                  <a:prstClr val="white"/>
                </a:solidFill>
                <a:latin typeface="Futura LT Pro Book"/>
                <a:cs typeface="Futura LT Pro Book"/>
              </a:rPr>
              <a:t>NAME OF MEETING</a:t>
            </a:r>
            <a:endParaRPr sz="1600" dirty="0">
              <a:solidFill>
                <a:prstClr val="white"/>
              </a:solidFill>
              <a:latin typeface="Futura LT Pro Book"/>
              <a:cs typeface="Futura LT Pro Book"/>
            </a:endParaRPr>
          </a:p>
        </p:txBody>
      </p:sp>
      <p:sp>
        <p:nvSpPr>
          <p:cNvPr id="9" name="object 4"/>
          <p:cNvSpPr txBox="1"/>
          <p:nvPr/>
        </p:nvSpPr>
        <p:spPr>
          <a:xfrm>
            <a:off x="1213704" y="1874297"/>
            <a:ext cx="7239000" cy="889667"/>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Find errors on questionnaires from the field practicum.</a:t>
            </a:r>
            <a:endParaRPr lang="en-US" sz="2800" spc="-165" dirty="0">
              <a:solidFill>
                <a:prstClr val="black"/>
              </a:solidFill>
              <a:latin typeface="Futura LT Pro Book"/>
              <a:cs typeface="Futura LT Pro Book"/>
            </a:endParaRPr>
          </a:p>
        </p:txBody>
      </p:sp>
    </p:spTree>
    <p:extLst>
      <p:ext uri="{BB962C8B-B14F-4D97-AF65-F5344CB8AC3E}">
        <p14:creationId xmlns:p14="http://schemas.microsoft.com/office/powerpoint/2010/main" val="422442345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990600" y="125220"/>
            <a:ext cx="8382000" cy="907941"/>
          </a:xfrm>
          <a:prstGeom prst="rect">
            <a:avLst/>
          </a:prstGeom>
        </p:spPr>
        <p:txBody>
          <a:bodyPr vert="horz" wrap="square" lIns="0" tIns="0" rIns="0" bIns="0" rtlCol="0">
            <a:spAutoFit/>
          </a:bodyPr>
          <a:lstStyle/>
          <a:p>
            <a:pPr marL="12700"/>
            <a:r>
              <a:rPr lang="en-US" sz="5900" b="1" spc="-240" dirty="0" smtClean="0">
                <a:solidFill>
                  <a:srgbClr val="0E256A"/>
                </a:solidFill>
                <a:latin typeface="Futura LT Pro Book"/>
                <a:cs typeface="Futura LT Pro Book"/>
              </a:rPr>
              <a:t>7b: A supervisor’s  job</a:t>
            </a:r>
            <a:endParaRPr sz="5900" dirty="0">
              <a:solidFill>
                <a:srgbClr val="0E256A"/>
              </a:solidFill>
              <a:latin typeface="Futura LT Pro Book"/>
              <a:cs typeface="Futura LT Pro Book"/>
            </a:endParaRPr>
          </a:p>
        </p:txBody>
      </p:sp>
      <p:sp>
        <p:nvSpPr>
          <p:cNvPr id="8" name="object 8"/>
          <p:cNvSpPr txBox="1"/>
          <p:nvPr/>
        </p:nvSpPr>
        <p:spPr>
          <a:xfrm>
            <a:off x="4833204" y="4385541"/>
            <a:ext cx="4491355" cy="1646605"/>
          </a:xfrm>
          <a:prstGeom prst="rect">
            <a:avLst/>
          </a:prstGeom>
        </p:spPr>
        <p:txBody>
          <a:bodyPr vert="horz" wrap="square" lIns="0" tIns="0" rIns="0" bIns="0" rtlCol="0">
            <a:spAutoFit/>
          </a:bodyPr>
          <a:lstStyle/>
          <a:p>
            <a:pPr marL="12700">
              <a:lnSpc>
                <a:spcPts val="2250"/>
              </a:lnSpc>
            </a:pPr>
            <a:r>
              <a:rPr sz="1600" dirty="0">
                <a:solidFill>
                  <a:prstClr val="white"/>
                </a:solidFill>
                <a:latin typeface="Futura LT Pro Book"/>
                <a:cs typeface="Futura LT Pro Book"/>
              </a:rPr>
              <a:t>Author Name and Degree Here</a:t>
            </a:r>
          </a:p>
          <a:p>
            <a:pPr marL="12700">
              <a:lnSpc>
                <a:spcPts val="2250"/>
              </a:lnSpc>
            </a:pPr>
            <a:r>
              <a:rPr sz="1600" b="1" dirty="0">
                <a:solidFill>
                  <a:prstClr val="white"/>
                </a:solidFill>
                <a:latin typeface="Futura LT Pro Book"/>
                <a:cs typeface="Futura LT Pro Book"/>
              </a:rPr>
              <a:t>MEASURE Evaluation</a:t>
            </a:r>
            <a:endParaRPr sz="1600" dirty="0">
              <a:solidFill>
                <a:prstClr val="white"/>
              </a:solidFill>
              <a:latin typeface="Futura LT Pro Book"/>
              <a:cs typeface="Futura LT Pro Book"/>
            </a:endParaRPr>
          </a:p>
          <a:p>
            <a:pPr marL="12700"/>
            <a:r>
              <a:rPr sz="1600" dirty="0">
                <a:solidFill>
                  <a:prstClr val="white"/>
                </a:solidFill>
                <a:latin typeface="Futura LT Pro Book"/>
                <a:cs typeface="Futura LT Pro Book"/>
              </a:rPr>
              <a:t>Your organization here</a:t>
            </a:r>
          </a:p>
          <a:p>
            <a:pPr>
              <a:spcBef>
                <a:spcPts val="43"/>
              </a:spcBef>
            </a:pPr>
            <a:endParaRPr sz="1600" dirty="0">
              <a:solidFill>
                <a:prstClr val="white"/>
              </a:solidFill>
              <a:latin typeface="Times New Roman"/>
              <a:cs typeface="Times New Roman"/>
            </a:endParaRPr>
          </a:p>
          <a:p>
            <a:pPr marL="12700">
              <a:lnSpc>
                <a:spcPts val="2200"/>
              </a:lnSpc>
            </a:pPr>
            <a:r>
              <a:rPr sz="1600" dirty="0">
                <a:solidFill>
                  <a:prstClr val="white"/>
                </a:solidFill>
                <a:latin typeface="Futura LT Pro Book"/>
                <a:cs typeface="Futura LT Pro Book"/>
              </a:rPr>
              <a:t>DATE FOR PRESENTATION IF NECESSARY</a:t>
            </a:r>
          </a:p>
          <a:p>
            <a:pPr marL="12700">
              <a:lnSpc>
                <a:spcPts val="2200"/>
              </a:lnSpc>
            </a:pPr>
            <a:r>
              <a:rPr sz="1600" b="1" dirty="0">
                <a:solidFill>
                  <a:prstClr val="white"/>
                </a:solidFill>
                <a:latin typeface="Futura LT Pro Book"/>
                <a:cs typeface="Futura LT Pro Book"/>
              </a:rPr>
              <a:t>NAME OF MEETING</a:t>
            </a:r>
            <a:endParaRPr sz="1600" dirty="0">
              <a:solidFill>
                <a:prstClr val="white"/>
              </a:solidFill>
              <a:latin typeface="Futura LT Pro Book"/>
              <a:cs typeface="Futura LT Pro Book"/>
            </a:endParaRPr>
          </a:p>
        </p:txBody>
      </p:sp>
      <p:sp>
        <p:nvSpPr>
          <p:cNvPr id="9" name="object 4"/>
          <p:cNvSpPr txBox="1"/>
          <p:nvPr/>
        </p:nvSpPr>
        <p:spPr>
          <a:xfrm>
            <a:off x="1219200" y="1676400"/>
            <a:ext cx="7620000" cy="430887"/>
          </a:xfrm>
          <a:prstGeom prst="rect">
            <a:avLst/>
          </a:prstGeom>
        </p:spPr>
        <p:txBody>
          <a:bodyPr vert="horz" wrap="square" lIns="0" tIns="0" rIns="0" bIns="0" rtlCol="0">
            <a:spAutoFit/>
          </a:bodyPr>
          <a:lstStyle/>
          <a:p>
            <a:pPr marL="469900" indent="-457200">
              <a:buClr>
                <a:srgbClr val="243F87"/>
              </a:buClr>
              <a:buFont typeface="Arial" panose="020B0604020202020204" pitchFamily="34" charset="0"/>
              <a:buChar char="•"/>
            </a:pPr>
            <a:r>
              <a:rPr lang="en-US" sz="2800" spc="-165" dirty="0" smtClean="0">
                <a:latin typeface="Futura LT Pro Book"/>
                <a:cs typeface="Futura LT Pro Book"/>
              </a:rPr>
              <a:t>Supervisor responsibilities and leadership</a:t>
            </a:r>
            <a:endParaRPr lang="en-US" sz="2800" spc="-165" dirty="0">
              <a:latin typeface="Futura LT Pro Book"/>
              <a:cs typeface="Futura LT Pro Book"/>
            </a:endParaRPr>
          </a:p>
        </p:txBody>
      </p:sp>
    </p:spTree>
    <p:extLst>
      <p:ext uri="{BB962C8B-B14F-4D97-AF65-F5344CB8AC3E}">
        <p14:creationId xmlns:p14="http://schemas.microsoft.com/office/powerpoint/2010/main" val="170774789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990600" y="125220"/>
            <a:ext cx="8382000" cy="738664"/>
          </a:xfrm>
          <a:prstGeom prst="rect">
            <a:avLst/>
          </a:prstGeom>
        </p:spPr>
        <p:txBody>
          <a:bodyPr vert="horz" wrap="square" lIns="0" tIns="0" rIns="0" bIns="0" rtlCol="0">
            <a:spAutoFit/>
          </a:bodyPr>
          <a:lstStyle/>
          <a:p>
            <a:pPr marL="12700"/>
            <a:r>
              <a:rPr lang="en-US" sz="4800" b="1" spc="-240" dirty="0" smtClean="0">
                <a:solidFill>
                  <a:srgbClr val="0E256A"/>
                </a:solidFill>
                <a:latin typeface="Futura LT Pro Book"/>
                <a:cs typeface="Futura LT Pro Book"/>
              </a:rPr>
              <a:t>Summary of responsibilities</a:t>
            </a:r>
            <a:endParaRPr sz="4800" dirty="0">
              <a:solidFill>
                <a:srgbClr val="0E256A"/>
              </a:solidFill>
              <a:latin typeface="Futura LT Pro Book"/>
              <a:cs typeface="Futura LT Pro Book"/>
            </a:endParaRPr>
          </a:p>
        </p:txBody>
      </p:sp>
      <p:sp>
        <p:nvSpPr>
          <p:cNvPr id="8" name="object 8"/>
          <p:cNvSpPr txBox="1"/>
          <p:nvPr/>
        </p:nvSpPr>
        <p:spPr>
          <a:xfrm>
            <a:off x="4833204" y="4385541"/>
            <a:ext cx="4491355" cy="1646605"/>
          </a:xfrm>
          <a:prstGeom prst="rect">
            <a:avLst/>
          </a:prstGeom>
        </p:spPr>
        <p:txBody>
          <a:bodyPr vert="horz" wrap="square" lIns="0" tIns="0" rIns="0" bIns="0" rtlCol="0">
            <a:spAutoFit/>
          </a:bodyPr>
          <a:lstStyle/>
          <a:p>
            <a:pPr marL="12700">
              <a:lnSpc>
                <a:spcPts val="2250"/>
              </a:lnSpc>
            </a:pPr>
            <a:r>
              <a:rPr sz="1600" dirty="0">
                <a:solidFill>
                  <a:prstClr val="white"/>
                </a:solidFill>
                <a:latin typeface="Futura LT Pro Book"/>
                <a:cs typeface="Futura LT Pro Book"/>
              </a:rPr>
              <a:t>Author Name and Degree Here</a:t>
            </a:r>
          </a:p>
          <a:p>
            <a:pPr marL="12700">
              <a:lnSpc>
                <a:spcPts val="2250"/>
              </a:lnSpc>
            </a:pPr>
            <a:r>
              <a:rPr sz="1600" b="1" dirty="0">
                <a:solidFill>
                  <a:prstClr val="white"/>
                </a:solidFill>
                <a:latin typeface="Futura LT Pro Book"/>
                <a:cs typeface="Futura LT Pro Book"/>
              </a:rPr>
              <a:t>MEASURE Evaluation</a:t>
            </a:r>
            <a:endParaRPr sz="1600" dirty="0">
              <a:solidFill>
                <a:prstClr val="white"/>
              </a:solidFill>
              <a:latin typeface="Futura LT Pro Book"/>
              <a:cs typeface="Futura LT Pro Book"/>
            </a:endParaRPr>
          </a:p>
          <a:p>
            <a:pPr marL="12700"/>
            <a:r>
              <a:rPr sz="1600" dirty="0">
                <a:solidFill>
                  <a:prstClr val="white"/>
                </a:solidFill>
                <a:latin typeface="Futura LT Pro Book"/>
                <a:cs typeface="Futura LT Pro Book"/>
              </a:rPr>
              <a:t>Your organization here</a:t>
            </a:r>
          </a:p>
          <a:p>
            <a:pPr>
              <a:spcBef>
                <a:spcPts val="43"/>
              </a:spcBef>
            </a:pPr>
            <a:endParaRPr sz="1600" dirty="0">
              <a:solidFill>
                <a:prstClr val="white"/>
              </a:solidFill>
              <a:latin typeface="Times New Roman"/>
              <a:cs typeface="Times New Roman"/>
            </a:endParaRPr>
          </a:p>
          <a:p>
            <a:pPr marL="12700">
              <a:lnSpc>
                <a:spcPts val="2200"/>
              </a:lnSpc>
            </a:pPr>
            <a:r>
              <a:rPr sz="1600" dirty="0">
                <a:solidFill>
                  <a:prstClr val="white"/>
                </a:solidFill>
                <a:latin typeface="Futura LT Pro Book"/>
                <a:cs typeface="Futura LT Pro Book"/>
              </a:rPr>
              <a:t>DATE FOR PRESENTATION IF NECESSARY</a:t>
            </a:r>
          </a:p>
          <a:p>
            <a:pPr marL="12700">
              <a:lnSpc>
                <a:spcPts val="2200"/>
              </a:lnSpc>
            </a:pPr>
            <a:r>
              <a:rPr sz="1600" b="1" dirty="0">
                <a:solidFill>
                  <a:prstClr val="white"/>
                </a:solidFill>
                <a:latin typeface="Futura LT Pro Book"/>
                <a:cs typeface="Futura LT Pro Book"/>
              </a:rPr>
              <a:t>NAME OF MEETING</a:t>
            </a:r>
            <a:endParaRPr sz="1600" dirty="0">
              <a:solidFill>
                <a:prstClr val="white"/>
              </a:solidFill>
              <a:latin typeface="Futura LT Pro Book"/>
              <a:cs typeface="Futura LT Pro Book"/>
            </a:endParaRPr>
          </a:p>
        </p:txBody>
      </p:sp>
      <p:sp>
        <p:nvSpPr>
          <p:cNvPr id="9" name="object 4"/>
          <p:cNvSpPr txBox="1"/>
          <p:nvPr/>
        </p:nvSpPr>
        <p:spPr>
          <a:xfrm>
            <a:off x="1219200" y="1676400"/>
            <a:ext cx="7620000" cy="5506316"/>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Edit questionnaires.</a:t>
            </a:r>
          </a:p>
          <a:p>
            <a:pPr marL="12700">
              <a:lnSpc>
                <a:spcPts val="3600"/>
              </a:lnSpc>
              <a:buClr>
                <a:srgbClr val="243F87"/>
              </a:buClr>
            </a:pPr>
            <a:endParaRPr lang="en-US" sz="2400" spc="-165" dirty="0" smtClean="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Conduct spot checks on data collectors; make sure they are performing to agreed standards.</a:t>
            </a:r>
          </a:p>
          <a:p>
            <a:pPr marL="12700">
              <a:lnSpc>
                <a:spcPts val="3600"/>
              </a:lnSpc>
              <a:buClr>
                <a:srgbClr val="243F87"/>
              </a:buClr>
            </a:pPr>
            <a:endParaRPr lang="en-US" sz="2800" spc="-165" dirty="0" smtClean="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Support data collectors to be maximally efficient. </a:t>
            </a:r>
          </a:p>
          <a:p>
            <a:pPr marL="12700">
              <a:lnSpc>
                <a:spcPts val="3600"/>
              </a:lnSpc>
              <a:buClr>
                <a:srgbClr val="243F87"/>
              </a:buClr>
            </a:pPr>
            <a:endParaRPr lang="en-US" sz="2800" spc="-165" dirty="0" smtClean="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Ensure adherence to child protection protocols and facilitate any referrals needed.</a:t>
            </a:r>
          </a:p>
          <a:p>
            <a:pPr marL="12700">
              <a:lnSpc>
                <a:spcPts val="3600"/>
              </a:lnSpc>
              <a:buClr>
                <a:srgbClr val="243F87"/>
              </a:buClr>
            </a:pPr>
            <a:endParaRPr lang="en-US" sz="2800" spc="-165" dirty="0" smtClean="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Provide feedback daily up the chain to research staff. </a:t>
            </a:r>
            <a:endParaRPr lang="en-US" sz="2800" spc="-165" dirty="0">
              <a:solidFill>
                <a:prstClr val="black"/>
              </a:solidFill>
              <a:latin typeface="Futura LT Pro Book"/>
              <a:cs typeface="Futura LT Pro Book"/>
            </a:endParaRPr>
          </a:p>
        </p:txBody>
      </p:sp>
    </p:spTree>
    <p:extLst>
      <p:ext uri="{BB962C8B-B14F-4D97-AF65-F5344CB8AC3E}">
        <p14:creationId xmlns:p14="http://schemas.microsoft.com/office/powerpoint/2010/main" val="333847317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039962" y="483178"/>
            <a:ext cx="9018438" cy="830997"/>
          </a:xfrm>
          <a:prstGeom prst="rect">
            <a:avLst/>
          </a:prstGeom>
        </p:spPr>
        <p:txBody>
          <a:bodyPr vert="horz" wrap="square" lIns="0" tIns="0" rIns="0" bIns="0" rtlCol="0">
            <a:spAutoFit/>
          </a:bodyPr>
          <a:lstStyle/>
          <a:p>
            <a:pPr marL="12700"/>
            <a:r>
              <a:rPr lang="en-US" sz="5400" b="1" spc="-240" dirty="0" smtClean="0">
                <a:solidFill>
                  <a:srgbClr val="0E256A"/>
                </a:solidFill>
                <a:latin typeface="Futura LT Pro Book"/>
                <a:cs typeface="Futura LT Pro Book"/>
              </a:rPr>
              <a:t>Legal and reporting issues</a:t>
            </a:r>
            <a:endParaRPr sz="5400" dirty="0">
              <a:solidFill>
                <a:srgbClr val="0E256A"/>
              </a:solidFill>
              <a:latin typeface="Futura LT Pro Book"/>
              <a:cs typeface="Futura LT Pro Book"/>
            </a:endParaRPr>
          </a:p>
        </p:txBody>
      </p:sp>
      <p:sp>
        <p:nvSpPr>
          <p:cNvPr id="8" name="object 8"/>
          <p:cNvSpPr txBox="1"/>
          <p:nvPr/>
        </p:nvSpPr>
        <p:spPr>
          <a:xfrm>
            <a:off x="4833204" y="4385541"/>
            <a:ext cx="4491355" cy="1646605"/>
          </a:xfrm>
          <a:prstGeom prst="rect">
            <a:avLst/>
          </a:prstGeom>
        </p:spPr>
        <p:txBody>
          <a:bodyPr vert="horz" wrap="square" lIns="0" tIns="0" rIns="0" bIns="0" rtlCol="0">
            <a:spAutoFit/>
          </a:bodyPr>
          <a:lstStyle/>
          <a:p>
            <a:pPr marL="12700">
              <a:lnSpc>
                <a:spcPts val="2250"/>
              </a:lnSpc>
            </a:pPr>
            <a:r>
              <a:rPr sz="1600" dirty="0">
                <a:solidFill>
                  <a:prstClr val="white"/>
                </a:solidFill>
                <a:latin typeface="Futura LT Pro Book"/>
                <a:cs typeface="Futura LT Pro Book"/>
              </a:rPr>
              <a:t>Author Name and Degree Here</a:t>
            </a:r>
          </a:p>
          <a:p>
            <a:pPr marL="12700">
              <a:lnSpc>
                <a:spcPts val="2250"/>
              </a:lnSpc>
            </a:pPr>
            <a:r>
              <a:rPr sz="1600" b="1" dirty="0">
                <a:solidFill>
                  <a:prstClr val="white"/>
                </a:solidFill>
                <a:latin typeface="Futura LT Pro Book"/>
                <a:cs typeface="Futura LT Pro Book"/>
              </a:rPr>
              <a:t>MEASURE Evaluation</a:t>
            </a:r>
            <a:endParaRPr sz="1600" dirty="0">
              <a:solidFill>
                <a:prstClr val="white"/>
              </a:solidFill>
              <a:latin typeface="Futura LT Pro Book"/>
              <a:cs typeface="Futura LT Pro Book"/>
            </a:endParaRPr>
          </a:p>
          <a:p>
            <a:pPr marL="12700"/>
            <a:r>
              <a:rPr sz="1600" dirty="0">
                <a:solidFill>
                  <a:prstClr val="white"/>
                </a:solidFill>
                <a:latin typeface="Futura LT Pro Book"/>
                <a:cs typeface="Futura LT Pro Book"/>
              </a:rPr>
              <a:t>Your organization here</a:t>
            </a:r>
          </a:p>
          <a:p>
            <a:pPr>
              <a:spcBef>
                <a:spcPts val="43"/>
              </a:spcBef>
            </a:pPr>
            <a:endParaRPr sz="1600" dirty="0">
              <a:solidFill>
                <a:prstClr val="white"/>
              </a:solidFill>
              <a:latin typeface="Times New Roman"/>
              <a:cs typeface="Times New Roman"/>
            </a:endParaRPr>
          </a:p>
          <a:p>
            <a:pPr marL="12700">
              <a:lnSpc>
                <a:spcPts val="2200"/>
              </a:lnSpc>
            </a:pPr>
            <a:r>
              <a:rPr sz="1600" dirty="0">
                <a:solidFill>
                  <a:prstClr val="white"/>
                </a:solidFill>
                <a:latin typeface="Futura LT Pro Book"/>
                <a:cs typeface="Futura LT Pro Book"/>
              </a:rPr>
              <a:t>DATE FOR PRESENTATION IF NECESSARY</a:t>
            </a:r>
          </a:p>
          <a:p>
            <a:pPr marL="12700">
              <a:lnSpc>
                <a:spcPts val="2200"/>
              </a:lnSpc>
            </a:pPr>
            <a:r>
              <a:rPr sz="1600" b="1" dirty="0">
                <a:solidFill>
                  <a:prstClr val="white"/>
                </a:solidFill>
                <a:latin typeface="Futura LT Pro Book"/>
                <a:cs typeface="Futura LT Pro Book"/>
              </a:rPr>
              <a:t>NAME OF MEETING</a:t>
            </a:r>
            <a:endParaRPr sz="1600" dirty="0">
              <a:solidFill>
                <a:prstClr val="white"/>
              </a:solidFill>
              <a:latin typeface="Futura LT Pro Book"/>
              <a:cs typeface="Futura LT Pro Book"/>
            </a:endParaRPr>
          </a:p>
        </p:txBody>
      </p:sp>
      <p:sp>
        <p:nvSpPr>
          <p:cNvPr id="9" name="object 4"/>
          <p:cNvSpPr txBox="1"/>
          <p:nvPr/>
        </p:nvSpPr>
        <p:spPr>
          <a:xfrm>
            <a:off x="1219200" y="1676400"/>
            <a:ext cx="7620000" cy="2646878"/>
          </a:xfrm>
          <a:prstGeom prst="rect">
            <a:avLst/>
          </a:prstGeom>
        </p:spPr>
        <p:txBody>
          <a:bodyPr vert="horz" wrap="square" lIns="0" tIns="0" rIns="0" bIns="0" rtlCol="0">
            <a:spAutoFit/>
          </a:bodyPr>
          <a:lstStyle/>
          <a:p>
            <a:pPr marL="469900"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Field incident reports  </a:t>
            </a:r>
            <a:endParaRPr lang="en-US" sz="2800" spc="-165" dirty="0" smtClean="0">
              <a:solidFill>
                <a:prstClr val="black"/>
              </a:solidFill>
              <a:latin typeface="Futura LT Pro Book"/>
              <a:cs typeface="Futura LT Pro Book"/>
            </a:endParaRPr>
          </a:p>
          <a:p>
            <a:pPr marL="469900" indent="-457200">
              <a:buClr>
                <a:srgbClr val="243F87"/>
              </a:buClr>
              <a:buFont typeface="Arial" panose="020B0604020202020204" pitchFamily="34" charset="0"/>
              <a:buChar char="•"/>
            </a:pPr>
            <a:endParaRPr lang="en-US" sz="2800" spc="-165" dirty="0">
              <a:solidFill>
                <a:prstClr val="black"/>
              </a:solidFill>
              <a:latin typeface="Futura LT Pro Book"/>
              <a:cs typeface="Futura LT Pro Book"/>
            </a:endParaRPr>
          </a:p>
          <a:p>
            <a:pPr marL="469900"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Referral </a:t>
            </a:r>
            <a:r>
              <a:rPr lang="en-US" sz="2800" spc="-165" dirty="0" smtClean="0">
                <a:solidFill>
                  <a:prstClr val="black"/>
                </a:solidFill>
                <a:latin typeface="Futura LT Pro Book"/>
                <a:cs typeface="Futura LT Pro Book"/>
              </a:rPr>
              <a:t>protocol</a:t>
            </a:r>
          </a:p>
          <a:p>
            <a:pPr marL="12700">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Reporting of </a:t>
            </a:r>
            <a:r>
              <a:rPr lang="en-US" sz="2800" spc="-165" dirty="0" smtClean="0">
                <a:solidFill>
                  <a:prstClr val="black"/>
                </a:solidFill>
                <a:latin typeface="Futura LT Pro Book"/>
                <a:cs typeface="Futura LT Pro Book"/>
              </a:rPr>
              <a:t>transgressions: staff-staff; staff-respondent; </a:t>
            </a:r>
            <a:r>
              <a:rPr lang="en-US" sz="2800" spc="-165" dirty="0">
                <a:solidFill>
                  <a:prstClr val="black"/>
                </a:solidFill>
                <a:latin typeface="Futura LT Pro Book"/>
                <a:cs typeface="Futura LT Pro Book"/>
              </a:rPr>
              <a:t>witnessing a child being abused </a:t>
            </a:r>
          </a:p>
        </p:txBody>
      </p:sp>
    </p:spTree>
    <p:extLst>
      <p:ext uri="{BB962C8B-B14F-4D97-AF65-F5344CB8AC3E}">
        <p14:creationId xmlns:p14="http://schemas.microsoft.com/office/powerpoint/2010/main" val="16098218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039962" y="483178"/>
            <a:ext cx="9018438" cy="877163"/>
          </a:xfrm>
          <a:prstGeom prst="rect">
            <a:avLst/>
          </a:prstGeom>
        </p:spPr>
        <p:txBody>
          <a:bodyPr vert="horz" wrap="square" lIns="0" tIns="0" rIns="0" bIns="0" rtlCol="0">
            <a:spAutoFit/>
          </a:bodyPr>
          <a:lstStyle/>
          <a:p>
            <a:pPr marL="12700"/>
            <a:r>
              <a:rPr lang="en-US" sz="5700" b="1" spc="-240" dirty="0" smtClean="0">
                <a:solidFill>
                  <a:srgbClr val="0E256A"/>
                </a:solidFill>
                <a:latin typeface="Futura LT Pro Book"/>
                <a:cs typeface="Futura LT Pro Book"/>
              </a:rPr>
              <a:t>Team leadership</a:t>
            </a:r>
            <a:endParaRPr sz="5700" dirty="0">
              <a:solidFill>
                <a:srgbClr val="0E256A"/>
              </a:solidFill>
              <a:latin typeface="Futura LT Pro Book"/>
              <a:cs typeface="Futura LT Pro Book"/>
            </a:endParaRPr>
          </a:p>
        </p:txBody>
      </p:sp>
      <p:sp>
        <p:nvSpPr>
          <p:cNvPr id="9" name="object 4"/>
          <p:cNvSpPr txBox="1"/>
          <p:nvPr/>
        </p:nvSpPr>
        <p:spPr>
          <a:xfrm>
            <a:off x="1219200" y="1676400"/>
            <a:ext cx="7620000" cy="1292662"/>
          </a:xfrm>
          <a:prstGeom prst="rect">
            <a:avLst/>
          </a:prstGeom>
        </p:spPr>
        <p:txBody>
          <a:bodyPr vert="horz" wrap="square" lIns="0" tIns="0" rIns="0" bIns="0" rtlCol="0">
            <a:spAutoFit/>
          </a:bodyPr>
          <a:lstStyle/>
          <a:p>
            <a:pPr marL="469900"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Any personnel teaming </a:t>
            </a:r>
            <a:r>
              <a:rPr lang="en-US" sz="2800" spc="-165" dirty="0" smtClean="0">
                <a:solidFill>
                  <a:prstClr val="black"/>
                </a:solidFill>
                <a:latin typeface="Futura LT Pro Book"/>
                <a:cs typeface="Futura LT Pro Book"/>
              </a:rPr>
              <a:t>issues </a:t>
            </a:r>
            <a:r>
              <a:rPr lang="en-US" sz="2800" spc="-165" dirty="0">
                <a:solidFill>
                  <a:prstClr val="black"/>
                </a:solidFill>
                <a:latin typeface="Futura LT Pro Book"/>
                <a:cs typeface="Futura LT Pro Book"/>
              </a:rPr>
              <a:t> </a:t>
            </a:r>
            <a:endParaRPr lang="en-US" sz="2800" spc="-165" dirty="0" smtClean="0">
              <a:solidFill>
                <a:prstClr val="black"/>
              </a:solidFill>
              <a:latin typeface="Futura LT Pro Book"/>
              <a:cs typeface="Futura LT Pro Book"/>
            </a:endParaRPr>
          </a:p>
          <a:p>
            <a:pPr marL="12700">
              <a:buClr>
                <a:srgbClr val="243F87"/>
              </a:buClr>
            </a:pPr>
            <a:endParaRPr lang="en-US" sz="2800" spc="-165" dirty="0">
              <a:solidFill>
                <a:prstClr val="black"/>
              </a:solidFill>
              <a:latin typeface="Futura LT Pro Book"/>
              <a:cs typeface="Futura LT Pro Book"/>
            </a:endParaRPr>
          </a:p>
          <a:p>
            <a:pPr marL="469900"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Building </a:t>
            </a:r>
            <a:r>
              <a:rPr lang="en-US" sz="2800" spc="-165" dirty="0" smtClean="0">
                <a:solidFill>
                  <a:prstClr val="black"/>
                </a:solidFill>
                <a:latin typeface="Futura LT Pro Book"/>
                <a:cs typeface="Futura LT Pro Book"/>
              </a:rPr>
              <a:t>camaraderie </a:t>
            </a:r>
            <a:endParaRPr lang="en-US" sz="2800" spc="-165" dirty="0">
              <a:solidFill>
                <a:prstClr val="black"/>
              </a:solidFill>
              <a:latin typeface="Futura LT Pro Book"/>
              <a:cs typeface="Futura LT Pro Book"/>
            </a:endParaRPr>
          </a:p>
        </p:txBody>
      </p:sp>
    </p:spTree>
    <p:extLst>
      <p:ext uri="{BB962C8B-B14F-4D97-AF65-F5344CB8AC3E}">
        <p14:creationId xmlns:p14="http://schemas.microsoft.com/office/powerpoint/2010/main" val="146519647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039962" y="483178"/>
            <a:ext cx="9018438" cy="877163"/>
          </a:xfrm>
          <a:prstGeom prst="rect">
            <a:avLst/>
          </a:prstGeom>
        </p:spPr>
        <p:txBody>
          <a:bodyPr vert="horz" wrap="square" lIns="0" tIns="0" rIns="0" bIns="0" rtlCol="0">
            <a:spAutoFit/>
          </a:bodyPr>
          <a:lstStyle/>
          <a:p>
            <a:pPr marL="12700"/>
            <a:r>
              <a:rPr lang="en-US" sz="5700" b="1" spc="-240" dirty="0" smtClean="0">
                <a:solidFill>
                  <a:srgbClr val="0E256A"/>
                </a:solidFill>
                <a:latin typeface="Futura LT Pro Book"/>
                <a:cs typeface="Futura LT Pro Book"/>
              </a:rPr>
              <a:t>Start and finish strong</a:t>
            </a:r>
            <a:endParaRPr sz="5700" dirty="0">
              <a:solidFill>
                <a:srgbClr val="0E256A"/>
              </a:solidFill>
              <a:latin typeface="Futura LT Pro Book"/>
              <a:cs typeface="Futura LT Pro Book"/>
            </a:endParaRPr>
          </a:p>
        </p:txBody>
      </p:sp>
      <p:sp>
        <p:nvSpPr>
          <p:cNvPr id="9" name="object 4"/>
          <p:cNvSpPr txBox="1"/>
          <p:nvPr/>
        </p:nvSpPr>
        <p:spPr>
          <a:xfrm>
            <a:off x="1219200" y="1676400"/>
            <a:ext cx="8305800" cy="3693319"/>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K</a:t>
            </a:r>
            <a:r>
              <a:rPr lang="en-US" sz="2800" spc="-165" dirty="0" smtClean="0">
                <a:solidFill>
                  <a:prstClr val="black"/>
                </a:solidFill>
                <a:latin typeface="Futura LT Pro Book"/>
                <a:cs typeface="Futura LT Pro Book"/>
              </a:rPr>
              <a:t>eep </a:t>
            </a:r>
            <a:r>
              <a:rPr lang="en-US" sz="2800" spc="-165" dirty="0">
                <a:solidFill>
                  <a:prstClr val="black"/>
                </a:solidFill>
                <a:latin typeface="Futura LT Pro Book"/>
                <a:cs typeface="Futura LT Pro Book"/>
              </a:rPr>
              <a:t>monitoring interviewer performance throughout the </a:t>
            </a:r>
            <a:r>
              <a:rPr lang="en-US" sz="2800" spc="-165" dirty="0" smtClean="0">
                <a:solidFill>
                  <a:prstClr val="black"/>
                </a:solidFill>
                <a:latin typeface="Futura LT Pro Book"/>
                <a:cs typeface="Futura LT Pro Book"/>
              </a:rPr>
              <a:t>fieldwork</a:t>
            </a:r>
            <a:r>
              <a:rPr lang="en-US" sz="2800" spc="-165" dirty="0">
                <a:solidFill>
                  <a:prstClr val="black"/>
                </a:solidFill>
                <a:latin typeface="Futura LT Pro Book"/>
                <a:cs typeface="Futura LT Pro Book"/>
              </a:rPr>
              <a:t>. </a:t>
            </a:r>
            <a:endParaRPr lang="en-US" sz="2800" spc="-165" dirty="0" smtClean="0">
              <a:solidFill>
                <a:prstClr val="black"/>
              </a:solidFill>
              <a:latin typeface="Futura LT Pro Book"/>
              <a:cs typeface="Futura LT Pro Book"/>
            </a:endParaRP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You should continue to observe interviews until the </a:t>
            </a:r>
            <a:r>
              <a:rPr lang="en-US" sz="2800" spc="-165" dirty="0" smtClean="0">
                <a:solidFill>
                  <a:prstClr val="black"/>
                </a:solidFill>
                <a:latin typeface="Futura LT Pro Book"/>
                <a:cs typeface="Futura LT Pro Book"/>
              </a:rPr>
              <a:t>fieldwork ends. </a:t>
            </a: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Research staff will also observe as many interviews as possible when they visit teams. </a:t>
            </a:r>
          </a:p>
        </p:txBody>
      </p:sp>
    </p:spTree>
    <p:extLst>
      <p:ext uri="{BB962C8B-B14F-4D97-AF65-F5344CB8AC3E}">
        <p14:creationId xmlns:p14="http://schemas.microsoft.com/office/powerpoint/2010/main" val="1217801917"/>
      </p:ext>
    </p:extLst>
  </p:cSld>
  <p:clrMapOvr>
    <a:masterClrMapping/>
  </p:clrMapOvr>
  <p:timing>
    <p:tnLst>
      <p:par>
        <p:cTn id="1" dur="indefinite" restart="never" nodeType="tmRoot"/>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E185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409</TotalTime>
  <Words>2025</Words>
  <Application>Microsoft Office PowerPoint</Application>
  <PresentationFormat>Custom</PresentationFormat>
  <Paragraphs>193</Paragraphs>
  <Slides>22</Slides>
  <Notes>22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22</vt:i4>
      </vt:variant>
    </vt:vector>
  </HeadingPairs>
  <TitlesOfParts>
    <vt:vector size="29" baseType="lpstr">
      <vt:lpstr>Arial</vt:lpstr>
      <vt:lpstr>Calibri</vt:lpstr>
      <vt:lpstr>Futura LT Pro Book</vt:lpstr>
      <vt:lpstr>Gill Sans MT</vt:lpstr>
      <vt:lpstr>Times New Roman</vt:lpstr>
      <vt:lpstr>Wingdings</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Parnell, Victoria Faith</dc:creator>
  <cp:lastModifiedBy>McGill, Deborah Lynne</cp:lastModifiedBy>
  <cp:revision>54</cp:revision>
  <dcterms:created xsi:type="dcterms:W3CDTF">2015-03-04T15:59:39Z</dcterms:created>
  <dcterms:modified xsi:type="dcterms:W3CDTF">2016-06-15T14:14:17Z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2015-03-04T00:00:00Z</vt:filetime>
  </property>
  <property fmtid="{D5CDD505-2E9C-101B-9397-08002B2CF9AE}" pid="3" name="LastSaved">
    <vt:filetime>2015-03-04T00:00:00Z</vt:filetime>
  </property>
</Properties>
</file>